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0" r:id="rId2"/>
    <p:sldId id="360" r:id="rId3"/>
    <p:sldId id="361" r:id="rId4"/>
    <p:sldId id="350" r:id="rId5"/>
    <p:sldId id="322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23" r:id="rId14"/>
    <p:sldId id="283" r:id="rId15"/>
    <p:sldId id="284" r:id="rId16"/>
    <p:sldId id="285" r:id="rId17"/>
    <p:sldId id="287" r:id="rId18"/>
    <p:sldId id="326" r:id="rId19"/>
    <p:sldId id="337" r:id="rId20"/>
    <p:sldId id="338" r:id="rId21"/>
    <p:sldId id="340" r:id="rId22"/>
    <p:sldId id="341" r:id="rId23"/>
    <p:sldId id="339" r:id="rId24"/>
    <p:sldId id="328" r:id="rId25"/>
    <p:sldId id="327" r:id="rId26"/>
    <p:sldId id="330" r:id="rId27"/>
    <p:sldId id="332" r:id="rId28"/>
    <p:sldId id="290" r:id="rId29"/>
    <p:sldId id="317" r:id="rId30"/>
    <p:sldId id="289" r:id="rId31"/>
    <p:sldId id="344" r:id="rId32"/>
    <p:sldId id="345" r:id="rId33"/>
    <p:sldId id="346" r:id="rId34"/>
    <p:sldId id="347" r:id="rId35"/>
    <p:sldId id="358" r:id="rId36"/>
    <p:sldId id="348" r:id="rId37"/>
    <p:sldId id="349" r:id="rId38"/>
    <p:sldId id="359" r:id="rId39"/>
    <p:sldId id="331" r:id="rId40"/>
  </p:sldIdLst>
  <p:sldSz cx="9144000" cy="6858000" type="screen4x3"/>
  <p:notesSz cx="6797675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84221" autoAdjust="0"/>
  </p:normalViewPr>
  <p:slideViewPr>
    <p:cSldViewPr>
      <p:cViewPr varScale="1">
        <p:scale>
          <a:sx n="130" d="100"/>
          <a:sy n="130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s.no\AA\felles\P-Fellesprosjekter\2017%20Landbruksbarometer\Anne\Kvinner%20-%20Margar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s.no\AA\felles\P-Fellesprosjekter\2017%20Landbruksbarometer\Anne\Kvinner%20-%20Margar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s.no\AA\felles\P-Fellesprosjekter\2017%20Landbruksbarometer\Anne\Kvinner%20-%20Margar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s.no\AA\felles\P-Fellesprosjekter\2017%20Landbruksbarometer\Anne\Kvinner%20-%20Margar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s.no\AA\felles\P-Fellesprosjekter\2017%20Landbruksbarometer\Anne\Kvinner%20-%20Margare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s.no\AA\felles\Prosjektoppf&#248;lging\Prosjektskisser\2015\Kvinner%20i%20landbruket\kvinner%20og%20eiendo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sl-brukere-02\agrianalyse\felles\Anvendelig%20statistikk\Jordbruksoppgj&#248;r\Budsjett%20midler%20fra%202000-20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sl-brukere-02\agrianalyse\felles\Prosjektoppf&#248;lging\Prosjektskisser\2015\Kvinner%20i%20landbruket\Inntektsregnsk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'øko-str-prod - prosentvis'!$B$29</c:f>
              <c:strCache>
                <c:ptCount val="1"/>
                <c:pt idx="0">
                  <c:v>Kvinne</c:v>
                </c:pt>
              </c:strCache>
            </c:strRef>
          </c:tx>
          <c:spPr>
            <a:solidFill>
              <a:srgbClr val="007D27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('øko-str-prod - prosentvis'!$C$28:$E$28,'øko-str-prod - prosentvis'!$G$28)</c:f>
              <c:strCache>
                <c:ptCount val="4"/>
                <c:pt idx="0">
                  <c:v>Jeg har tenkt å legge om til økologisk produksjon</c:v>
                </c:pt>
                <c:pt idx="1">
                  <c:v>Jeg driver økologisk og vil fortsette med det</c:v>
                </c:pt>
                <c:pt idx="2">
                  <c:v>Jeg driver økologisk, men har tenkt å slutte med det</c:v>
                </c:pt>
                <c:pt idx="3">
                  <c:v>Ikke sikker</c:v>
                </c:pt>
              </c:strCache>
            </c:strRef>
          </c:cat>
          <c:val>
            <c:numRef>
              <c:f>('øko-str-prod - prosentvis'!$C$29:$E$29,'øko-str-prod - prosentvis'!$G$29)</c:f>
              <c:numCache>
                <c:formatCode>###0.0%</c:formatCode>
                <c:ptCount val="4"/>
                <c:pt idx="0">
                  <c:v>2.5000000000000001E-2</c:v>
                </c:pt>
                <c:pt idx="1">
                  <c:v>0.10833333333333334</c:v>
                </c:pt>
                <c:pt idx="3">
                  <c:v>4.1666666666666657E-2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0-40B9-BA6B-D10FD57BA8D5}"/>
            </c:ext>
          </c:extLst>
        </c:ser>
        <c:ser>
          <c:idx val="1"/>
          <c:order val="1"/>
          <c:tx>
            <c:strRef>
              <c:f>'øko-str-prod - prosentvis'!$B$30</c:f>
              <c:strCache>
                <c:ptCount val="1"/>
                <c:pt idx="0">
                  <c:v>Mann</c:v>
                </c:pt>
              </c:strCache>
            </c:strRef>
          </c:tx>
          <c:spPr>
            <a:solidFill>
              <a:srgbClr val="F293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('øko-str-prod - prosentvis'!$C$28:$E$28,'øko-str-prod - prosentvis'!$G$28)</c:f>
              <c:strCache>
                <c:ptCount val="4"/>
                <c:pt idx="0">
                  <c:v>Jeg har tenkt å legge om til økologisk produksjon</c:v>
                </c:pt>
                <c:pt idx="1">
                  <c:v>Jeg driver økologisk og vil fortsette med det</c:v>
                </c:pt>
                <c:pt idx="2">
                  <c:v>Jeg driver økologisk, men har tenkt å slutte med det</c:v>
                </c:pt>
                <c:pt idx="3">
                  <c:v>Ikke sikker</c:v>
                </c:pt>
              </c:strCache>
            </c:strRef>
          </c:cat>
          <c:val>
            <c:numRef>
              <c:f>('øko-str-prod - prosentvis'!$C$30:$E$30,'øko-str-prod - prosentvis'!$G$30)</c:f>
              <c:numCache>
                <c:formatCode>###0.0%</c:formatCode>
                <c:ptCount val="4"/>
                <c:pt idx="0">
                  <c:v>2.0030816640986132E-2</c:v>
                </c:pt>
                <c:pt idx="1">
                  <c:v>6.0092449922958396E-2</c:v>
                </c:pt>
                <c:pt idx="2">
                  <c:v>1.386748844375963E-2</c:v>
                </c:pt>
                <c:pt idx="3">
                  <c:v>3.0816640986132512E-2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0-40B9-BA6B-D10FD57BA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39936"/>
        <c:axId val="80466688"/>
      </c:barChart>
      <c:catAx>
        <c:axId val="8043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466688"/>
        <c:crosses val="autoZero"/>
        <c:auto val="1"/>
        <c:lblAlgn val="ctr"/>
        <c:lblOffset val="100"/>
        <c:noMultiLvlLbl val="0"/>
      </c:catAx>
      <c:valAx>
        <c:axId val="80466688"/>
        <c:scaling>
          <c:orientation val="minMax"/>
        </c:scaling>
        <c:delete val="0"/>
        <c:axPos val="l"/>
        <c:majorGridlines/>
        <c:numFmt formatCode="###0.0%" sourceLinked="1"/>
        <c:majorTickMark val="out"/>
        <c:minorTickMark val="none"/>
        <c:tickLblPos val="nextTo"/>
        <c:crossAx val="80439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'øko-str-prod - prosentvis'!$L$13</c:f>
              <c:strCache>
                <c:ptCount val="1"/>
                <c:pt idx="0">
                  <c:v>Kvinne</c:v>
                </c:pt>
              </c:strCache>
            </c:strRef>
          </c:tx>
          <c:spPr>
            <a:solidFill>
              <a:srgbClr val="007D27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'øko-str-prod - prosentvis'!$M$12:$N$12</c:f>
              <c:strCache>
                <c:ptCount val="2"/>
                <c:pt idx="0">
                  <c:v>Under 200 dekar</c:v>
                </c:pt>
                <c:pt idx="1">
                  <c:v>Over 200 dekar</c:v>
                </c:pt>
              </c:strCache>
            </c:strRef>
          </c:cat>
          <c:val>
            <c:numRef>
              <c:f>'øko-str-prod - prosentvis'!$M$13:$N$13</c:f>
              <c:numCache>
                <c:formatCode>0.0\ %</c:formatCode>
                <c:ptCount val="2"/>
                <c:pt idx="0">
                  <c:v>0.64406779661016955</c:v>
                </c:pt>
                <c:pt idx="1">
                  <c:v>0.3559322033898305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6-49A3-87BD-ECA12CED0E12}"/>
            </c:ext>
          </c:extLst>
        </c:ser>
        <c:ser>
          <c:idx val="1"/>
          <c:order val="1"/>
          <c:tx>
            <c:strRef>
              <c:f>'øko-str-prod - prosentvis'!$L$14</c:f>
              <c:strCache>
                <c:ptCount val="1"/>
                <c:pt idx="0">
                  <c:v>Mann</c:v>
                </c:pt>
              </c:strCache>
            </c:strRef>
          </c:tx>
          <c:spPr>
            <a:solidFill>
              <a:srgbClr val="F293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'øko-str-prod - prosentvis'!$M$12:$N$12</c:f>
              <c:strCache>
                <c:ptCount val="2"/>
                <c:pt idx="0">
                  <c:v>Under 200 dekar</c:v>
                </c:pt>
                <c:pt idx="1">
                  <c:v>Over 200 dekar</c:v>
                </c:pt>
              </c:strCache>
            </c:strRef>
          </c:cat>
          <c:val>
            <c:numRef>
              <c:f>'øko-str-prod - prosentvis'!$M$14:$N$14</c:f>
              <c:numCache>
                <c:formatCode>0.0\ %</c:formatCode>
                <c:ptCount val="2"/>
                <c:pt idx="0">
                  <c:v>0.45552147239263807</c:v>
                </c:pt>
                <c:pt idx="1">
                  <c:v>0.54447852760736193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6-49A3-87BD-ECA12CED0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70688"/>
        <c:axId val="109172224"/>
      </c:barChart>
      <c:catAx>
        <c:axId val="10917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9172224"/>
        <c:crosses val="autoZero"/>
        <c:auto val="1"/>
        <c:lblAlgn val="ctr"/>
        <c:lblOffset val="100"/>
        <c:noMultiLvlLbl val="0"/>
      </c:catAx>
      <c:valAx>
        <c:axId val="109172224"/>
        <c:scaling>
          <c:orientation val="minMax"/>
        </c:scaling>
        <c:delete val="0"/>
        <c:axPos val="l"/>
        <c:majorGridlines/>
        <c:numFmt formatCode="0.0\ %" sourceLinked="1"/>
        <c:majorTickMark val="out"/>
        <c:minorTickMark val="none"/>
        <c:tickLblPos val="nextTo"/>
        <c:crossAx val="1091706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'framtid - arb  - prosentvis'!$B$21</c:f>
              <c:strCache>
                <c:ptCount val="1"/>
                <c:pt idx="0">
                  <c:v>Kvinne</c:v>
                </c:pt>
              </c:strCache>
            </c:strRef>
          </c:tx>
          <c:spPr>
            <a:solidFill>
              <a:srgbClr val="007D27"/>
            </a:solidFill>
          </c:spPr>
          <c:invertIfNegative val="0"/>
          <c:cat>
            <c:strRef>
              <c:f>'framtid - arb  - prosentvis'!$C$20:$E$20</c:f>
              <c:strCache>
                <c:ptCount val="3"/>
                <c:pt idx="0">
                  <c:v>Ja, heltid</c:v>
                </c:pt>
                <c:pt idx="1">
                  <c:v>Ja, deltid</c:v>
                </c:pt>
                <c:pt idx="2">
                  <c:v>Nei</c:v>
                </c:pt>
              </c:strCache>
            </c:strRef>
          </c:cat>
          <c:val>
            <c:numRef>
              <c:f>'framtid - arb  - prosentvis'!$C$21:$E$21</c:f>
              <c:numCache>
                <c:formatCode>###0.0%</c:formatCode>
                <c:ptCount val="3"/>
                <c:pt idx="0">
                  <c:v>0.36666666666666664</c:v>
                </c:pt>
                <c:pt idx="1">
                  <c:v>0.32500000000000001</c:v>
                </c:pt>
                <c:pt idx="2">
                  <c:v>0.30833333333333335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A-490B-9B45-FDA04084A122}"/>
            </c:ext>
          </c:extLst>
        </c:ser>
        <c:ser>
          <c:idx val="1"/>
          <c:order val="1"/>
          <c:tx>
            <c:strRef>
              <c:f>'framtid - arb  - prosentvis'!$B$22</c:f>
              <c:strCache>
                <c:ptCount val="1"/>
                <c:pt idx="0">
                  <c:v>Mann</c:v>
                </c:pt>
              </c:strCache>
            </c:strRef>
          </c:tx>
          <c:spPr>
            <a:solidFill>
              <a:srgbClr val="F29300"/>
            </a:solidFill>
          </c:spPr>
          <c:invertIfNegative val="0"/>
          <c:cat>
            <c:strRef>
              <c:f>'framtid - arb  - prosentvis'!$C$20:$E$20</c:f>
              <c:strCache>
                <c:ptCount val="3"/>
                <c:pt idx="0">
                  <c:v>Ja, heltid</c:v>
                </c:pt>
                <c:pt idx="1">
                  <c:v>Ja, deltid</c:v>
                </c:pt>
                <c:pt idx="2">
                  <c:v>Nei</c:v>
                </c:pt>
              </c:strCache>
            </c:strRef>
          </c:cat>
          <c:val>
            <c:numRef>
              <c:f>'framtid - arb  - prosentvis'!$C$22:$E$22</c:f>
              <c:numCache>
                <c:formatCode>###0.0%</c:formatCode>
                <c:ptCount val="3"/>
                <c:pt idx="0">
                  <c:v>0.36447166921898927</c:v>
                </c:pt>
                <c:pt idx="1">
                  <c:v>0.23277182235834609</c:v>
                </c:pt>
                <c:pt idx="2">
                  <c:v>0.40275650842266464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A-490B-9B45-FDA04084A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17504"/>
        <c:axId val="117334400"/>
      </c:barChart>
      <c:catAx>
        <c:axId val="10931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334400"/>
        <c:crosses val="autoZero"/>
        <c:auto val="1"/>
        <c:lblAlgn val="ctr"/>
        <c:lblOffset val="100"/>
        <c:noMultiLvlLbl val="0"/>
      </c:catAx>
      <c:valAx>
        <c:axId val="117334400"/>
        <c:scaling>
          <c:orientation val="minMax"/>
        </c:scaling>
        <c:delete val="0"/>
        <c:axPos val="l"/>
        <c:majorGridlines/>
        <c:numFmt formatCode="###0.0%" sourceLinked="1"/>
        <c:majorTickMark val="out"/>
        <c:minorTickMark val="none"/>
        <c:tickLblPos val="nextTo"/>
        <c:crossAx val="1093175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sz="1200"/>
              <a:t>Jordbruksavtaleordningen er et gode for norske bønder</a:t>
            </a:r>
          </a:p>
        </c:rich>
      </c:tx>
      <c:layout>
        <c:manualLayout>
          <c:xMode val="edge"/>
          <c:yMode val="edge"/>
          <c:x val="0.1126874453193351"/>
          <c:y val="5.092592592592592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018350831146107"/>
          <c:y val="0.17129629629629631"/>
          <c:w val="0.81228871391076118"/>
          <c:h val="0.60122885680956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'påstander - prosentvis '!$M$20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007D27"/>
            </a:solidFill>
          </c:spPr>
          <c:invertIfNegative val="0"/>
          <c:cat>
            <c:strRef>
              <c:f>'påstander - prosentvis '!$L$21:$L$22</c:f>
              <c:strCache>
                <c:ptCount val="2"/>
                <c:pt idx="0">
                  <c:v>Kvinne</c:v>
                </c:pt>
                <c:pt idx="1">
                  <c:v>Mann</c:v>
                </c:pt>
              </c:strCache>
            </c:strRef>
          </c:cat>
          <c:val>
            <c:numRef>
              <c:f>'påstander - prosentvis '!$M$21:$M$22</c:f>
              <c:numCache>
                <c:formatCode>0.0\ %</c:formatCode>
                <c:ptCount val="2"/>
                <c:pt idx="0">
                  <c:v>0.1623931623931624</c:v>
                </c:pt>
                <c:pt idx="1">
                  <c:v>9.3023255813953487E-2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4-46EA-B72E-F6EFC33AAB43}"/>
            </c:ext>
          </c:extLst>
        </c:ser>
        <c:ser>
          <c:idx val="1"/>
          <c:order val="1"/>
          <c:tx>
            <c:strRef>
              <c:f>'påstander - prosentvis '!$N$20</c:f>
              <c:strCache>
                <c:ptCount val="1"/>
                <c:pt idx="0">
                  <c:v>Verken enig eller uenig</c:v>
                </c:pt>
              </c:strCache>
            </c:strRef>
          </c:tx>
          <c:spPr>
            <a:solidFill>
              <a:srgbClr val="F29300"/>
            </a:solidFill>
          </c:spPr>
          <c:invertIfNegative val="0"/>
          <c:cat>
            <c:strRef>
              <c:f>'påstander - prosentvis '!$L$21:$L$22</c:f>
              <c:strCache>
                <c:ptCount val="2"/>
                <c:pt idx="0">
                  <c:v>Kvinne</c:v>
                </c:pt>
                <c:pt idx="1">
                  <c:v>Mann</c:v>
                </c:pt>
              </c:strCache>
            </c:strRef>
          </c:cat>
          <c:val>
            <c:numRef>
              <c:f>'påstander - prosentvis '!$N$21:$N$22</c:f>
              <c:numCache>
                <c:formatCode>###0.0%</c:formatCode>
                <c:ptCount val="2"/>
                <c:pt idx="0">
                  <c:v>0.1965811965811966</c:v>
                </c:pt>
                <c:pt idx="1">
                  <c:v>0.20310077519379846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C4-46EA-B72E-F6EFC33AAB43}"/>
            </c:ext>
          </c:extLst>
        </c:ser>
        <c:ser>
          <c:idx val="2"/>
          <c:order val="2"/>
          <c:tx>
            <c:strRef>
              <c:f>'påstander - prosentvis '!$O$20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98C000"/>
            </a:solidFill>
          </c:spPr>
          <c:invertIfNegative val="0"/>
          <c:cat>
            <c:strRef>
              <c:f>'påstander - prosentvis '!$L$21:$L$22</c:f>
              <c:strCache>
                <c:ptCount val="2"/>
                <c:pt idx="0">
                  <c:v>Kvinne</c:v>
                </c:pt>
                <c:pt idx="1">
                  <c:v>Mann</c:v>
                </c:pt>
              </c:strCache>
            </c:strRef>
          </c:cat>
          <c:val>
            <c:numRef>
              <c:f>'påstander - prosentvis '!$O$21:$O$22</c:f>
              <c:numCache>
                <c:formatCode>###0.0%</c:formatCode>
                <c:ptCount val="2"/>
                <c:pt idx="0">
                  <c:v>0.53846153846153844</c:v>
                </c:pt>
                <c:pt idx="1">
                  <c:v>0.6465116279069768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C4-46EA-B72E-F6EFC33AA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757760"/>
        <c:axId val="109314432"/>
      </c:barChart>
      <c:catAx>
        <c:axId val="90757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9314432"/>
        <c:crosses val="autoZero"/>
        <c:auto val="1"/>
        <c:lblAlgn val="ctr"/>
        <c:lblOffset val="100"/>
        <c:noMultiLvlLbl val="0"/>
      </c:catAx>
      <c:valAx>
        <c:axId val="109314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07577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sz="1200"/>
              <a:t>Samvirkene i landbruket gjør en viktig jobb for å sikre best mulig vilkår for bøndene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2018350831146107"/>
          <c:y val="0.20370370370370369"/>
          <c:w val="0.80395538057742777"/>
          <c:h val="0.568821449402158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'påstander - prosentvis '!$M$76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007D27"/>
            </a:solidFill>
          </c:spPr>
          <c:invertIfNegative val="0"/>
          <c:cat>
            <c:strRef>
              <c:f>'påstander - prosentvis '!$L$77:$L$78</c:f>
              <c:strCache>
                <c:ptCount val="2"/>
                <c:pt idx="0">
                  <c:v>Kvinne</c:v>
                </c:pt>
                <c:pt idx="1">
                  <c:v>Mann</c:v>
                </c:pt>
              </c:strCache>
            </c:strRef>
          </c:cat>
          <c:val>
            <c:numRef>
              <c:f>'påstander - prosentvis '!$M$77:$M$78</c:f>
              <c:numCache>
                <c:formatCode>0.0\ %</c:formatCode>
                <c:ptCount val="2"/>
                <c:pt idx="0">
                  <c:v>8.5470085470085472E-2</c:v>
                </c:pt>
                <c:pt idx="1">
                  <c:v>0.12792511700468018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8-4998-9EB9-7E3A7B9107A3}"/>
            </c:ext>
          </c:extLst>
        </c:ser>
        <c:ser>
          <c:idx val="1"/>
          <c:order val="1"/>
          <c:tx>
            <c:strRef>
              <c:f>'påstander - prosentvis '!$N$76</c:f>
              <c:strCache>
                <c:ptCount val="1"/>
                <c:pt idx="0">
                  <c:v>Verken enig eller uenig</c:v>
                </c:pt>
              </c:strCache>
            </c:strRef>
          </c:tx>
          <c:spPr>
            <a:solidFill>
              <a:srgbClr val="F29300"/>
            </a:solidFill>
          </c:spPr>
          <c:invertIfNegative val="0"/>
          <c:cat>
            <c:strRef>
              <c:f>'påstander - prosentvis '!$L$77:$L$78</c:f>
              <c:strCache>
                <c:ptCount val="2"/>
                <c:pt idx="0">
                  <c:v>Kvinne</c:v>
                </c:pt>
                <c:pt idx="1">
                  <c:v>Mann</c:v>
                </c:pt>
              </c:strCache>
            </c:strRef>
          </c:cat>
          <c:val>
            <c:numRef>
              <c:f>'påstander - prosentvis '!$N$77:$N$78</c:f>
              <c:numCache>
                <c:formatCode>###0.0%</c:formatCode>
                <c:ptCount val="2"/>
                <c:pt idx="0">
                  <c:v>0.31623931623931623</c:v>
                </c:pt>
                <c:pt idx="1">
                  <c:v>0.16380655226209048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8-4998-9EB9-7E3A7B9107A3}"/>
            </c:ext>
          </c:extLst>
        </c:ser>
        <c:ser>
          <c:idx val="2"/>
          <c:order val="2"/>
          <c:tx>
            <c:strRef>
              <c:f>'påstander - prosentvis '!$O$76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98C000"/>
            </a:solidFill>
          </c:spPr>
          <c:invertIfNegative val="0"/>
          <c:cat>
            <c:strRef>
              <c:f>'påstander - prosentvis '!$L$77:$L$78</c:f>
              <c:strCache>
                <c:ptCount val="2"/>
                <c:pt idx="0">
                  <c:v>Kvinne</c:v>
                </c:pt>
                <c:pt idx="1">
                  <c:v>Mann</c:v>
                </c:pt>
              </c:strCache>
            </c:strRef>
          </c:cat>
          <c:val>
            <c:numRef>
              <c:f>'påstander - prosentvis '!$O$77:$O$78</c:f>
              <c:numCache>
                <c:formatCode>###0.0%</c:formatCode>
                <c:ptCount val="2"/>
                <c:pt idx="0">
                  <c:v>0.54700854700854695</c:v>
                </c:pt>
                <c:pt idx="1">
                  <c:v>0.67706708268330729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F8-4998-9EB9-7E3A7B910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953472"/>
        <c:axId val="116955392"/>
      </c:barChart>
      <c:catAx>
        <c:axId val="116953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6955392"/>
        <c:crosses val="autoZero"/>
        <c:auto val="1"/>
        <c:lblAlgn val="ctr"/>
        <c:lblOffset val="100"/>
        <c:noMultiLvlLbl val="0"/>
      </c:catAx>
      <c:valAx>
        <c:axId val="1169553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6953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2"/>
              <c:spPr/>
              <c:txPr>
                <a:bodyPr/>
                <a:lstStyle/>
                <a:p>
                  <a:pPr>
                    <a:defRPr sz="1600" b="1"/>
                  </a:pPr>
                  <a:endParaRPr lang="nb-N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5119-4E81-BFCE-9129DCBA1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'5972'!$B$4:$D$4</c:f>
              <c:strCache>
                <c:ptCount val="3"/>
                <c:pt idx="0">
                  <c:v>Menn</c:v>
                </c:pt>
                <c:pt idx="1">
                  <c:v>Kvinner</c:v>
                </c:pt>
                <c:pt idx="2">
                  <c:v>Upersonleg brukar</c:v>
                </c:pt>
              </c:strCache>
            </c:strRef>
          </c:cat>
          <c:val>
            <c:numRef>
              <c:f>'5972'!$B$21:$D$21</c:f>
              <c:numCache>
                <c:formatCode>_ * #,##0_ ;_ * \-#,##0_ ;_ * "-"??_ ;_ @_ </c:formatCode>
                <c:ptCount val="3"/>
                <c:pt idx="0">
                  <c:v>33553</c:v>
                </c:pt>
                <c:pt idx="1">
                  <c:v>6076</c:v>
                </c:pt>
                <c:pt idx="2">
                  <c:v>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9-4E81-BFCE-9129DCBA1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'LMDs budsjett'!$S$1</c:f>
              <c:strCache>
                <c:ptCount val="1"/>
                <c:pt idx="0">
                  <c:v>Prosent</c:v>
                </c:pt>
              </c:strCache>
            </c:strRef>
          </c:tx>
          <c:marker>
            <c:symbol val="none"/>
          </c:marker>
          <c:cat>
            <c:numRef>
              <c:f>'LMDs budsjett'!$P$3:$P$24</c:f>
              <c:numCache>
                <c:formatCode>General</c:formatCode>
                <c:ptCount val="22"/>
                <c:pt idx="0">
                  <c:v>1980</c:v>
                </c:pt>
                <c:pt idx="1">
                  <c:v>1987</c:v>
                </c:pt>
                <c:pt idx="2">
                  <c:v>1988</c:v>
                </c:pt>
                <c:pt idx="3">
                  <c:v>1993</c:v>
                </c:pt>
                <c:pt idx="4">
                  <c:v>1997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'LMDs budsjett'!$S$3:$S$24</c:f>
              <c:numCache>
                <c:formatCode>0.0\ %</c:formatCode>
                <c:ptCount val="22"/>
                <c:pt idx="0">
                  <c:v>7.5401756346131762E-2</c:v>
                </c:pt>
                <c:pt idx="1">
                  <c:v>4.7342991524880342E-2</c:v>
                </c:pt>
                <c:pt idx="2">
                  <c:v>4.6154443671594471E-2</c:v>
                </c:pt>
                <c:pt idx="3">
                  <c:v>3.8212043316825692E-2</c:v>
                </c:pt>
                <c:pt idx="4">
                  <c:v>3.6232336963598392E-2</c:v>
                </c:pt>
                <c:pt idx="5">
                  <c:v>2.7048729253611816E-2</c:v>
                </c:pt>
                <c:pt idx="6">
                  <c:v>2.6333007552925686E-2</c:v>
                </c:pt>
                <c:pt idx="7">
                  <c:v>2.1233131959615851E-2</c:v>
                </c:pt>
                <c:pt idx="8">
                  <c:v>2.1434260486257493E-2</c:v>
                </c:pt>
                <c:pt idx="9">
                  <c:v>1.9737546912171573E-2</c:v>
                </c:pt>
                <c:pt idx="10">
                  <c:v>1.7698377194459276E-2</c:v>
                </c:pt>
                <c:pt idx="11">
                  <c:v>1.5996342989421451E-2</c:v>
                </c:pt>
                <c:pt idx="12">
                  <c:v>1.590858758669645E-2</c:v>
                </c:pt>
                <c:pt idx="13">
                  <c:v>1.6006732625179515E-2</c:v>
                </c:pt>
                <c:pt idx="14">
                  <c:v>1.3800462366100231E-2</c:v>
                </c:pt>
                <c:pt idx="15">
                  <c:v>1.1018012533699181E-2</c:v>
                </c:pt>
                <c:pt idx="16">
                  <c:v>1.2805294780694891E-2</c:v>
                </c:pt>
                <c:pt idx="17">
                  <c:v>1.20833155916409E-2</c:v>
                </c:pt>
                <c:pt idx="18">
                  <c:v>1.2173527521003747E-2</c:v>
                </c:pt>
                <c:pt idx="19">
                  <c:v>1.096246949084031E-2</c:v>
                </c:pt>
                <c:pt idx="20">
                  <c:v>1.1377298671860941E-2</c:v>
                </c:pt>
                <c:pt idx="21">
                  <c:v>9.9683585097213451E-3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4A-4E88-A66F-E8769A0DC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878400"/>
        <c:axId val="81207296"/>
      </c:lineChart>
      <c:catAx>
        <c:axId val="798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81207296"/>
        <c:crosses val="autoZero"/>
        <c:auto val="1"/>
        <c:lblAlgn val="ctr"/>
        <c:lblOffset val="100"/>
        <c:noMultiLvlLbl val="0"/>
      </c:catAx>
      <c:valAx>
        <c:axId val="81207296"/>
        <c:scaling>
          <c:orientation val="minMax"/>
        </c:scaling>
        <c:delete val="0"/>
        <c:axPos val="l"/>
        <c:majorGridlines/>
        <c:numFmt formatCode="0.0\ 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7987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Kvinners</a:t>
            </a:r>
            <a:r>
              <a:rPr lang="en-US" baseline="0"/>
              <a:t> andel av n</a:t>
            </a:r>
            <a:r>
              <a:rPr lang="en-US"/>
              <a:t>æringsinntekt fra jordbruket</a:t>
            </a:r>
          </a:p>
          <a:p>
            <a:pPr>
              <a:defRPr/>
            </a:pPr>
            <a:r>
              <a:rPr lang="en-US"/>
              <a:t> per bruker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'Ark3'!$D$6</c:f>
              <c:strCache>
                <c:ptCount val="1"/>
                <c:pt idx="0">
                  <c:v>Kvinners andel</c:v>
                </c:pt>
              </c:strCache>
            </c:strRef>
          </c:tx>
          <c:marker>
            <c:symbol val="none"/>
          </c:marker>
          <c:cat>
            <c:numRef>
              <c:f>'Ark3'!$A$7:$A$18</c:f>
              <c:numCache>
                <c:formatCode>General</c:formatCode>
                <c:ptCount val="12"/>
                <c:pt idx="0">
                  <c:v>2002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'Ark3'!$D$7:$D$18</c:f>
              <c:numCache>
                <c:formatCode>0%</c:formatCode>
                <c:ptCount val="12"/>
                <c:pt idx="0">
                  <c:v>0.56825657894736847</c:v>
                </c:pt>
                <c:pt idx="1">
                  <c:v>0.59156118143459913</c:v>
                </c:pt>
                <c:pt idx="2">
                  <c:v>0.5544174135723432</c:v>
                </c:pt>
                <c:pt idx="3">
                  <c:v>0.59402744148506859</c:v>
                </c:pt>
                <c:pt idx="4">
                  <c:v>0.59141274238227148</c:v>
                </c:pt>
                <c:pt idx="5">
                  <c:v>0.5937300063979527</c:v>
                </c:pt>
                <c:pt idx="6">
                  <c:v>0.61207494795281059</c:v>
                </c:pt>
                <c:pt idx="7">
                  <c:v>0.58662613981762923</c:v>
                </c:pt>
                <c:pt idx="8">
                  <c:v>0.60073484384568276</c:v>
                </c:pt>
                <c:pt idx="9">
                  <c:v>0.60697674418604652</c:v>
                </c:pt>
                <c:pt idx="10">
                  <c:v>0.60708166761850368</c:v>
                </c:pt>
                <c:pt idx="11">
                  <c:v>0.60708166761850368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3C-4F1D-B5AD-9F78DE502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240448"/>
        <c:axId val="81241984"/>
      </c:lineChart>
      <c:catAx>
        <c:axId val="812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241984"/>
        <c:crosses val="autoZero"/>
        <c:auto val="1"/>
        <c:lblAlgn val="ctr"/>
        <c:lblOffset val="100"/>
        <c:noMultiLvlLbl val="0"/>
      </c:catAx>
      <c:valAx>
        <c:axId val="81241984"/>
        <c:scaling>
          <c:orientation val="minMax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81240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0.15168</cdr:x>
      <cdr:y>0.24182</cdr:y>
    </cdr:from>
    <cdr:to>
      <cdr:x>0.23555</cdr:x>
      <cdr:y>0.45296</cdr:y>
    </cdr:to>
    <cdr:pic>
      <cdr:nvPicPr>
        <cdr:cNvPr id="2" name="Bilde 1">
          <a:extLst xmlns:a="http://schemas.openxmlformats.org/drawingml/2006/main">
            <a:ext uri="{FF2B5EF4-FFF2-40B4-BE49-F238E27FC236}">
              <a16:creationId xmlns:a16="http://schemas.microsoft.com/office/drawing/2014/main" id="{028A4F3A-0ABB-4C85-B350-DAEAD74D1BF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6609" y="1079104"/>
          <a:ext cx="468154" cy="9422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0.78695</cdr:x>
      <cdr:y>0.19364</cdr:y>
    </cdr:from>
    <cdr:to>
      <cdr:x>0.86702</cdr:x>
      <cdr:y>0.47966</cdr:y>
    </cdr:to>
    <cdr:pic>
      <cdr:nvPicPr>
        <cdr:cNvPr id="3" name="Bilde 2">
          <a:extLst xmlns:a="http://schemas.openxmlformats.org/drawingml/2006/main">
            <a:ext uri="{FF2B5EF4-FFF2-40B4-BE49-F238E27FC236}">
              <a16:creationId xmlns:a16="http://schemas.microsoft.com/office/drawing/2014/main" id="{EF67AA0E-8FB7-40EC-9A26-71797265264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392488" y="864096"/>
          <a:ext cx="446924" cy="127635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50CA-4DA8-4528-AC1E-FB2DFFE8D8C5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719EB-CCC0-4E97-8102-3FA2464B4E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8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Julle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http://forskning.no/landbruk-kjonn-og-samfunn/2015/03/foreldra-gir-ikkje-garden-til-odelsjenta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35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4108-F684-4076-8097-B8E11C7B72B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Flere menn enn kvinner mener Samvirkene</a:t>
            </a:r>
            <a:r>
              <a:rPr lang="nb-NO" baseline="0" dirty="0"/>
              <a:t> gjør en godt jobb for bonden.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Flere menn enn kvinner mener Samvirkene</a:t>
            </a:r>
            <a:r>
              <a:rPr lang="nb-NO" baseline="0" dirty="0"/>
              <a:t> gjør en godt jobb for bonden.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http://www.fao.org/hunger/key-messages/en/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472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http://news.nationalgeographic.com/news/2014/03/140308-international-female-farmers/</a:t>
            </a:r>
          </a:p>
          <a:p>
            <a:r>
              <a:rPr lang="nb-NO" dirty="0"/>
              <a:t>Kvinner</a:t>
            </a:r>
            <a:r>
              <a:rPr lang="nb-NO" baseline="0" dirty="0"/>
              <a:t> har mindre tilgang på ressurser enn menn – menns avlinger er mellom 20 og 30 prosent høyere enn kvinners avlinger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356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http://news.nationalgeographic.com/news/2014/03/140308-international-female-farmers/</a:t>
            </a:r>
          </a:p>
          <a:p>
            <a:endParaRPr lang="nb-NO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356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http://news.nationalgeographic.com/news/2014/03/140308-international-female-farmers/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356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356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356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9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Hellas drar folk tilbake til landsbygda for å dyrke</a:t>
            </a:r>
            <a:r>
              <a:rPr lang="nb-NO" baseline="0" dirty="0"/>
              <a:t> jorda – de har ikke penger til mat og må dyrke maten sin selv.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126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444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839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http://sverigeskvinnolobby.se/blog/projekt/analys-av-regeringens-budget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093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http://www.npr.org/2011/03/30/134979252/u-s-sees-more-female-farmers-cropping-up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933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356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018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356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E331F-4B80-4D52-BC8E-D1801BD480E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0283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Kilde: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Johan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Jönsson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ser:Julle"/>
              </a:rPr>
              <a:t>Julle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justert av Hillestad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Avslutter: Gatekunstner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 Malmø konstaterer at TTIP er brudd på demokratiske rettigheter – vedr mat og landbruk. Kanskje dette er helt rett konkludert! Avmakt – et teknisk, juridisk komplisert – vi klarer ikke forholde oss til det.  De kan trumfe dette igjennom fordi vi ikke forstår hva som skjer.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E331F-4B80-4D52-BC8E-D1801BD480EC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932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66D9D-2884-49F2-A84F-A5BB20995FC1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53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565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tillegg til å lage mat, og</a:t>
            </a:r>
            <a:r>
              <a:rPr lang="nb-NO" baseline="0" dirty="0"/>
              <a:t> passe barn driver hun en maisfarm i Illinois, USA.</a:t>
            </a:r>
          </a:p>
          <a:p>
            <a:r>
              <a:rPr lang="nb-NO" dirty="0"/>
              <a:t>http://corncorps.com/2012/03/08/women-in-agriculture/</a:t>
            </a:r>
          </a:p>
          <a:p>
            <a:endParaRPr lang="nb-NO" dirty="0"/>
          </a:p>
          <a:p>
            <a:r>
              <a:rPr lang="nb-NO" dirty="0"/>
              <a:t>Fra 2002-2012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88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86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9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39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70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34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66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16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432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23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13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91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97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367B-0BC4-4350-AF03-B7D7726B44E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BE95-D039-404D-89CD-592FE3BA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23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hyperlink" Target="http://www.google.com/url?sa=i&amp;rct=j&amp;q=&amp;esrc=s&amp;source=images&amp;cd=&amp;cad=rja&amp;docid=t2u-euLK9iwc9M&amp;tbnid=VnNLj6brRGf-cM:&amp;ved=0CAUQjRw&amp;url=http://www.seem.in/blog/?cat%3D21&amp;ei=_D7iUpaiJ4WoyAO4yoCYBQ&amp;bvm=bv.59930103,d.bGE&amp;psig=AFQjCNEh_fUom-aYbHtgUnGEPefzzvzZZQ&amp;ust=1390645368983324" TargetMode="Externa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/>
              <a:t>Kvinner i landbruket</a:t>
            </a:r>
          </a:p>
        </p:txBody>
      </p:sp>
      <p:pic>
        <p:nvPicPr>
          <p:cNvPr id="7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93474"/>
            <a:ext cx="1383674" cy="76966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7" y="836712"/>
            <a:ext cx="7114983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78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Flere menn enn kvinner mener jordbruksavtalen er et gode. 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L:\Administrasjon\Logo\AgriAnaly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Flere menn enn kvinner mener Samvirkene gjør en god jobb for bøndene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312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Færre kvinner enn menn eier jord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435791"/>
              </p:ext>
            </p:extLst>
          </p:nvPr>
        </p:nvGraphicFramePr>
        <p:xfrm>
          <a:off x="1907704" y="2060848"/>
          <a:ext cx="5581650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749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793 millioner mennesker er underernærte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49" y="1600200"/>
            <a:ext cx="70313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5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48" y="6325056"/>
            <a:ext cx="958101" cy="5329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86696"/>
            <a:ext cx="5812110" cy="4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4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48" y="6325056"/>
            <a:ext cx="958101" cy="53294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09563"/>
            <a:ext cx="63817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8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48" y="6325056"/>
            <a:ext cx="958101" cy="53294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090613"/>
            <a:ext cx="61817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8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48" y="6325056"/>
            <a:ext cx="958101" cy="53294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723900"/>
            <a:ext cx="64103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8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/>
              <a:t>Hvordan er situasjonen i Norge?</a:t>
            </a:r>
          </a:p>
        </p:txBody>
      </p:sp>
      <p:pic>
        <p:nvPicPr>
          <p:cNvPr id="7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93474"/>
            <a:ext cx="1383674" cy="76966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422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1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Foreldre som rollemodeller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51" y="1268760"/>
            <a:ext cx="71198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609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93474"/>
            <a:ext cx="1383674" cy="769669"/>
          </a:xfrm>
          <a:prstGeom prst="rect">
            <a:avLst/>
          </a:prstGeom>
        </p:spPr>
      </p:pic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2142138" y="2564905"/>
            <a:ext cx="5238173" cy="4293096"/>
          </a:xfrm>
        </p:spPr>
        <p:txBody>
          <a:bodyPr/>
          <a:lstStyle/>
          <a:p>
            <a:r>
              <a:rPr lang="nb-NO" dirty="0"/>
              <a:t>Finanskrisen rammet menn – finans, forsikring, eiendom, byggebransjen og industri</a:t>
            </a:r>
          </a:p>
          <a:p>
            <a:r>
              <a:rPr lang="nb-NO" dirty="0"/>
              <a:t>Gjeldskrisen rammer kvinner – serviceyrker og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1335539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Deltatt i gårdsarbeidet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29066" cy="472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82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Guttene kjører traktor…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619250"/>
            <a:ext cx="7251778" cy="44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081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Jentene melker kua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533524"/>
            <a:ext cx="7634289" cy="463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97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Guttene deltar mer aktivt i arbeidet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2132856"/>
            <a:ext cx="60102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4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bunntekst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/>
              <a:t>ta grep 191011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457200" y="271463"/>
            <a:ext cx="8229600" cy="114458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Plassholder for innhold 2"/>
          <p:cNvSpPr>
            <a:spLocks noGrp="1"/>
          </p:cNvSpPr>
          <p:nvPr>
            <p:ph idx="4294967295"/>
          </p:nvPr>
        </p:nvSpPr>
        <p:spPr/>
        <p:txBody>
          <a:bodyPr lIns="182880" tIns="91440"/>
          <a:lstStyle/>
          <a:p>
            <a:pPr marL="265113" indent="-265113" eaLnBrk="1" hangingPunct="1"/>
            <a:endParaRPr lang="en-GB" altLang="nb-NO"/>
          </a:p>
        </p:txBody>
      </p:sp>
      <p:pic>
        <p:nvPicPr>
          <p:cNvPr id="5125" name="Picture 3" descr="C:\Users\Einar\AppData\Local\Microsoft\Windows\Temporary Internet Files\Content.IE5\2MFFK1GZ\MP9004227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\\SBSERVER\Users\einar steensnas\My Documents\Mine bilder\ICA_logo_rgb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1368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SBSERVER\Users\einar steensnas\My Documents\Mine bilder\rema1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1924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\\SBSERVER\Users\einar steensnas\My Documents\Mine bilder\coop_norge_pms2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071563"/>
            <a:ext cx="1439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143372" y="3786190"/>
            <a:ext cx="269069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40,6%</a:t>
            </a:r>
          </a:p>
        </p:txBody>
      </p:sp>
      <p:sp>
        <p:nvSpPr>
          <p:cNvPr id="10" name="Rektangel 9"/>
          <p:cNvSpPr/>
          <p:nvPr/>
        </p:nvSpPr>
        <p:spPr>
          <a:xfrm>
            <a:off x="6992449" y="3786190"/>
            <a:ext cx="21515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23,7%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285984" y="3786190"/>
            <a:ext cx="21515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20,9%</a:t>
            </a:r>
          </a:p>
        </p:txBody>
      </p:sp>
      <p:sp>
        <p:nvSpPr>
          <p:cNvPr id="12" name="Rektangel 11"/>
          <p:cNvSpPr/>
          <p:nvPr/>
        </p:nvSpPr>
        <p:spPr>
          <a:xfrm>
            <a:off x="0" y="3786190"/>
            <a:ext cx="21515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14,8%</a:t>
            </a:r>
          </a:p>
        </p:txBody>
      </p:sp>
      <p:pic>
        <p:nvPicPr>
          <p:cNvPr id="5133" name="Picture 4" descr="http://www.etiskhandel.no/files/images/756-Logo%2520Norgesgrupp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071563"/>
            <a:ext cx="15779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19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skingenerert alternativ tekst: Jerdier Kategorier N&#10;Sysmiss&#10;977&#10;I.&#10;2&#10;3&#10;I&#10;S&#10;,&#10;7&#10;3&#10;3&#10;39&#10;Bare kona&#10;1276&#10;49,8%&#10;Mest kona&#10;487&#10;19,0%&#10;Mannen og kona&#10;350&#10;13,7%&#10;Mest mannen&#10;202&#10;• 7,9%&#10;Bare mannen&#10;94&#10;I 3,7%&#10;Som regel barn&#10;43&#10;I 1,7%&#10;Som regel andre&#10;21&#10;I 0,8%&#10;Kona+barn-andre&#10;78&#10;I 3,0%&#10;Uoppgitt&#10;13&#10;I 0,5%&#10;Sp.ikke stilt&#10;0&#10;0,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27" y="1556792"/>
            <a:ext cx="5823135" cy="34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gjør innkjøpene?</a:t>
            </a:r>
          </a:p>
        </p:txBody>
      </p:sp>
    </p:spTree>
    <p:extLst>
      <p:ext uri="{BB962C8B-B14F-4D97-AF65-F5344CB8AC3E}">
        <p14:creationId xmlns:p14="http://schemas.microsoft.com/office/powerpoint/2010/main" val="43070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budgeting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4" y="1443038"/>
            <a:ext cx="5495595" cy="479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85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16" y="2154705"/>
            <a:ext cx="4166393" cy="379709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Det dreier seg om hvem som tar beslutningene..</a:t>
            </a:r>
          </a:p>
        </p:txBody>
      </p:sp>
    </p:spTree>
    <p:extLst>
      <p:ext uri="{BB962C8B-B14F-4D97-AF65-F5344CB8AC3E}">
        <p14:creationId xmlns:p14="http://schemas.microsoft.com/office/powerpoint/2010/main" val="4015320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48" y="6325056"/>
            <a:ext cx="958101" cy="532944"/>
          </a:xfrm>
          <a:prstGeom prst="rect">
            <a:avLst/>
          </a:prstGeom>
        </p:spPr>
      </p:pic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902456"/>
              </p:ext>
            </p:extLst>
          </p:nvPr>
        </p:nvGraphicFramePr>
        <p:xfrm>
          <a:off x="1141872" y="1628800"/>
          <a:ext cx="66704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Jordbruksavtalens andel av statsbudsjettet</a:t>
            </a:r>
          </a:p>
        </p:txBody>
      </p:sp>
    </p:spTree>
    <p:extLst>
      <p:ext uri="{BB962C8B-B14F-4D97-AF65-F5344CB8AC3E}">
        <p14:creationId xmlns:p14="http://schemas.microsoft.com/office/powerpoint/2010/main" val="1561281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 bwMode="auto">
          <a:xfrm>
            <a:off x="971600" y="836712"/>
            <a:ext cx="7543800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b-NO" altLang="nb-NO" dirty="0"/>
              <a:t>Andelen kvinner som søker produksjonstilskudd</a:t>
            </a:r>
            <a:br>
              <a:rPr lang="nb-NO" altLang="nb-NO" sz="2800" dirty="0"/>
            </a:br>
            <a:endParaRPr lang="nb-NO" altLang="nb-NO" sz="1800" dirty="0"/>
          </a:p>
        </p:txBody>
      </p:sp>
      <p:graphicFrame>
        <p:nvGraphicFramePr>
          <p:cNvPr id="19459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951069"/>
              </p:ext>
            </p:extLst>
          </p:nvPr>
        </p:nvGraphicFramePr>
        <p:xfrm>
          <a:off x="1065213" y="2586038"/>
          <a:ext cx="7302500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iagram" r:id="rId4" imgW="7305745" imgH="3562485" progId="Excel.Chart.8">
                  <p:embed/>
                </p:oleObj>
              </mc:Choice>
              <mc:Fallback>
                <p:oleObj name="Diagram" r:id="rId4" imgW="7305745" imgH="356248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586038"/>
                        <a:ext cx="7302500" cy="356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86" y="6370343"/>
            <a:ext cx="627516" cy="3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2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980729"/>
            <a:ext cx="829126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Klimaendringene er ikke kjønnsnøytrale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37870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612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48" y="6325056"/>
            <a:ext cx="958101" cy="532944"/>
          </a:xfrm>
          <a:prstGeom prst="rect">
            <a:avLst/>
          </a:prstGeom>
        </p:spPr>
      </p:pic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02385"/>
              </p:ext>
            </p:extLst>
          </p:nvPr>
        </p:nvGraphicFramePr>
        <p:xfrm>
          <a:off x="827584" y="548680"/>
          <a:ext cx="756084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1281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Administrasjon\Logo\AgriAnalys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57913"/>
            <a:ext cx="12588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6943"/>
            <a:ext cx="6647830" cy="58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23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596821"/>
            <a:ext cx="7776864" cy="7454821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Blåøyd markedsliberalisme? </a:t>
            </a:r>
          </a:p>
        </p:txBody>
      </p:sp>
      <p:pic>
        <p:nvPicPr>
          <p:cNvPr id="9" name="Picture 2" descr="L:\Administrasjon\Logo\AgriAnaly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1016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611560" y="6447879"/>
            <a:ext cx="451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Bilde: Johan </a:t>
            </a:r>
            <a:r>
              <a:rPr lang="nb-NO" dirty="0" err="1"/>
              <a:t>Jönsson</a:t>
            </a:r>
            <a:r>
              <a:rPr lang="nb-NO" dirty="0"/>
              <a:t> (</a:t>
            </a:r>
            <a:r>
              <a:rPr lang="nb-NO" dirty="0" err="1"/>
              <a:t>Julle</a:t>
            </a:r>
            <a:r>
              <a:rPr lang="nb-NO" dirty="0"/>
              <a:t>) justert av Hillestad</a:t>
            </a:r>
          </a:p>
        </p:txBody>
      </p:sp>
    </p:spTree>
    <p:extLst>
      <p:ext uri="{BB962C8B-B14F-4D97-AF65-F5344CB8AC3E}">
        <p14:creationId xmlns:p14="http://schemas.microsoft.com/office/powerpoint/2010/main" val="120545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7144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Ulla som ressurs, ikke avfall?</a:t>
            </a:r>
          </a:p>
        </p:txBody>
      </p:sp>
      <p:pic>
        <p:nvPicPr>
          <p:cNvPr id="4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6145213"/>
            <a:ext cx="12827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data:image/jpeg;base64,/9j/4AAQSkZJRgABAQAAAQABAAD/2wCEAAkGBxQTEhMUExQWFhUXFxwYGBgYGBgfHBobHRgYHBwbGhwYHCggHBwlHRgYIjEhJSkrLi4uGh8zODMsNygtLiwBCgoKDg0OGxAQGywkICQsLDQsLCwsLCwsLDQ0LCwsLCwsLCwsLCwsLCwsLCwsLCwsLCwsLCwsLCwsLCwsLCwsLP/AABEIAMMBAwMBIgACEQEDEQH/xAAcAAACAwEBAQEAAAAAAAAAAAAEBQIDBgABBwj/xAA9EAABAgQEBAQFAwIFBAMBAAABAhEAAwQhBRIxQSJRYXETgZGhBjKxwdFC4fAUYiNSkrLxFTNywoKi0kP/xAAZAQADAQEBAAAAAAAAAAAAAAABAgMABAX/xAAnEQACAgEEAQQDAAMAAAAAAAAAAQIRIQMSMUFRIjJhcQSB8BNCkf/aAAwDAQACEQMRAD8AwZNiW4lG3Qbef7xFayrNl6gfR/Yx4pJ10IsB1P4ERl2AHNy/Qaerx59HrJgtHeacv/blniPM7x9O+GFJF0myoz2BU0hNOtWVKiFAcWhL3PXf0g2iqkFREoMRdh8o7fiOqKwcWrLNG2qZxylklTjYaQJR1niJY/MnQxPA6tRBKhzfyf12iQkCYXCTpcjro/pGcSKkNKetlzAhBIBdlD8Qzxtihms0ZLDKSWJxUQQUEEd+cPsUrk8QB1DCM5enJqzgkoFgE2DX7QCtngWuRNCOCYoHqx+0ME0wEpAJJISHO7xNZVjFVo6QEh7xyZRgedhwOpbrBjfJnQfJASX2I83itdCAyiLn2fcxalACAOd36RCorcyAggA6AjeBJmR5kVqDDfDZZIKiew3POAKamIDqJ6BrDvBMxLBtC+j+8GNrkzyXVjEgZbEav79Isp56US3OiQ7ncwvkymtmJH6rn+CBMWnhaQhLJS7Fz19hDWlkX4JysTzrUp9AG6vBlNML8TX0hEaObLSCDcDXp1iVJXzDwZGL2UTc9G5xJNp5KUmsGnzBgIAmSXJME0kwKAuLgReuUBHQnZFisILttzgyUkDSCJdPr2itKcrPDAK5ybQtrJVrwzmLvAs8A2jGEwlsfuYhUSiRYPBypQ8xEUpvC0g2D4fIyC+r2iMyerxGeC5iYXTR/iv0GsD4CjzFBmUTqDAEvOlme1oOmz1JsEgDt9IhLmuLhoSTyMuCCcVIDN6pj2K11N/lPpHQu5DbT5tVXAAtrfk5ue7QCubbX5rJ7A/f7wYobdE/U/aAFUxEwEGwR9x94lp+Gd8vKNn8OpQqWhBUAnKoFJFiQoue/wCYeyacFggBI7axn/hSjDsTpd+u57xraVOXvHW20jz5U5MJp5ZSG6bQbhs5aFNlcENtt/zHmHpD5l2GxOlv40HHEpaAmYhOayrJDsH0UednEZLtsm30hPiCCCogEHVjv2MdR0pmf4hLgWF4YS55qVq4CAkG9srjr9ognBJgSVJYksSHUA/bR4m45tDqWC+dJta8KKHFgZglr4XcX0B78oa0cyaSErlkf3Ahu8NcOwtABJAJeBgwOiZLQAFqSCdHIv2gZRCzYgsdBCX4v+H0rUFJADa+f8MW4PhywzKICf1Hfy3h7tAoZVErMUAFgAcz7X+7+0Ql0gCnSHLu/bcxZNUX3MdLXxakcm+/SJMdBKauxceTRC5CVMzuC5diOXcEe8D1M9Kjl0J5FvtblHLWpgEgAB7O5c6nvYRlJdgcfBA4hlNrgFn584ICEllMxJ+jmAvAUClwMoLmCQricBk8uRtcdI0ZGlEnOn5+DTYd9BEqjCSAC5sxccxBEhCZgPP3gddeoOkkkE2ccu21ozrlmT6QJJVlmjUBTsf8qgboPMFwRydofoqgbxkq0lb5TuFMQCC3cW7iGuG14UHbuOsNCS6BKLHyp4a0DZtYrSQdIgJl4smTZ03XeKchOm0FtziIR1hgAFRLLvA2c7w1mDzgKqp3veAzIGRPeAK1RSpIfU2HKJ1BbnFUwhaQ4cuS/KJsdDMyQoJBbeF06SMxCRYRWmqULA/tBWHSM5d7bn+doTnA1VkD02MeRsE00tht6R0NsXkG/wCD8/7vs5I6BKW+sUpS4CdSUD7j7xZNQwbYgJHZ7/eGOGU3iTSGYJABPICIwjbwehOe1DX4aBTmJHIDtGtoFCY+obfaBsLwhGU3KtGuwbqwN4aowVWU+CQl2cEk25gxdI4JOxlUSRMkhhtt7AwrwBCkKmFYZIPEdgB/DDagplSJSUrSFE/Nc2Lnblp7x7MWTLWAbqdLMMqR+TDyiuRE+iUtky0pSciVO3q+kGKUAnKFBaGu/wB4z66lZmJQAGSBmzK2cO0PKutOVMtJYM7t8w6RNyWRtp6WACn4SdjoeXTeCJGIoANwBrCOunJARL4silhSy17bD1hpWSpOQLQAcvTbq93gLyZgFHN/qZqkKSUpJcHR0jfuYInTONaMuVgyA/W79WgzAAla1HQJsT7t9Iox0NPQRrkGvdVzBksWaPNA6RcwJUKBJGnWCFrYFz1jyjpgsZlfLy6faItOWEUWMsBWGUlQ0UGNuUGCoIOZIBc3/t7xRhBVNKzZUvNwg+d+gGjwxXRZbJQm/wDcSOoiexj7kUSJ01TnKCI8XSq5AdoZSJK2+VgBYCKJlYBYJL7uw+sNTXILsBpKHKvxFKPIB7ennAuLVovl4u2gG56+URxSQqYDmUWI2JYdmhRUzSjIUpcIGUPa2794GWHCGkpQKdNo6nkl1LHm41G46xRRkFIKdCHD2bmIb00vyeKacMiTdIuQwSCD1vyghK33itUqzfmORKYR0JUReQuWt9osQ7wvkzL6nWDgp94awUETZOYX7wJMlwT4toDnzhuWjAF1dJDaB4RLISW05RogsLVlSXPSM1WU0xMxZdRGbQ7PpCyeB4otQkMYroMU8M5SDle7fx4lkZLqLev1ELJuD+IpxMDGIlKwan+pSq/9Qi/MJ+8dGcGEAW8Q/wCn948ggowiL5c235V+0X0mMeAAUSUmas5QoqOV9M2U79HaBJwZun/7jymmIMweI4CCWIFnufSJaUmju1YKSyazDfiYqUnxHM1BZwza34QwctG1pK3xMpQCl9UlnBFyBy/ePmdLg5K/EQpwW3+kbSgQpASoFWa1v0joTzi6mqOKUM4NfKrwLEZSOFjceX83iFRMDAoyqc3bbyhLMqnUTlJzC/Q6WERq6iblASB207aQXO8ITZRVVTB4jgh1auS9iQ42206Qwz+GlJZS3sL2HrpFOFYTmIVM+fnsA+ghoqXxgJAUEguBo/5gf46yZy6IUEg3UvU8hYDZIeLKuUCkHQgvf2g+lWCnYbNu8eVVGSxawGpP8c9YzjgyYPg0xQzszk/YfiFpnFapkxTqWNQN7tbt9oJmrUhsrOduXUwFTuhQI/eISliikV2J6iuWSyizqZuQ5dYdYdXBRIW+UpKC21mJT17wPjUpJAKfmfisxbr5tHUrgcRJvAjKhmrQeitTJQiVJBVrmOVgRe1/WLjiWhCC/S/3hTPIBD6QXTqdLB2+/PWHUrYrQ+p6slPf2gGuIBcBwdYhQzjl4g55iPZ9UANDDuTaAo0z2nUlabENCXEaQBSmcWzD7tDGkQEJXNU4uAA8TWRNQ+pG8SVpjCelSxy7H6wzlTmGlorTScFjd3/aLZMu3ELxeOCcshktGZnMEo8MfMT3gRCDptHs1B1/naK2ToKFOh7F20ePZjDWBpKn08oW4xOWQEoF9fIRm8WFIYrrAk5deTQrxKlmkZ3ZI1HfeKcNPCmYS5BYvrpyjTSCFAO2Qgg+n5iSlvGa2gXwtQp41MQuwUp3c62GgYfWB8flAKWCblNhuTdmg/4dqsily1GyuJJYDYBj5AQP8U0GcggOsWfmCdIZcUL/ALCLDEHwlEtw6BXv3ELcYmrOVQSNkjJYW5MOUMZlFPOWUhJCdyRYk9Ysl4N4bGcTNyg5UAkMOnTvCu6pDqrsVihnG+YepPvHkFTMWnOciAE7Bv2joWkPufwfMSl2PUf7ngvAqDxlTSwYLOx1eJ4jTGUvKbgE3bVJuk+584Y/CtQJQUSAylv2O8Q0snZrNqOBlIp8gbQjQQ8ogwzEcRLkn6D0EK5s4LUSOfpBlPMsHvDrByPIeZrFnABFiDv1gyXPSnK91ct2gBaZUwAfuIsNFla+1iPpDqVCNFtbjSllMtAuSw5D+co1+EoSiWlhclu8YKpp8i0KAGZ41tBOWEIdm1Tv2D7GHjLyLKOMBOOYQVgzEHKpI0BspvvC4LKxlWs6XTDQ1+bhIuNfXWM3jMwyJiQ7mbyv29oGo10GCfDLahhwjSKwkxZTXQXAzC9osz6PvE9vY9iTEZi0tld3Pu2vlBNA7MdYJq5DuPSIUzIGl4k1kdPBVWHhDfqV9AIcYdSPJcnXSF09CRlWbp+hLX9oZIq3SEgACL6dVknIhSKOh/g9ovXKUtOZNkuQ/Jt4pRTPclnLDmeZhpQpKVIlGwuQr1/eGUfIt+ARUkeFlLEDWKJq5bjw3YBi4IgXHEFClJILDVib9YhSyXluNyGBhvg3yMZYB08on4HOJGU0saFo8lTzyBhlgVnpkZdNIlMVZtYsM0co5SgQWsR7wwBYqa3MNzhdJq1KW50Gg+5i/EZinbQGA5aWdmiUpDpYBFLOdTGx1Gxtc+8OaCt0SQBZukL0SkIJe5dzFii4cNb6doRVeBmEz0GXUIWC6SA4G1+X81hj8W1akCWUA3Oo2hegkpbh1FwC8MMaIXLbYDWHXYj6Asa+JZskIALunpr+ITVPxJPnJYDKf7Ulz6uwhzQ4dKWE5k5yBbOTbsBpHV6ESQXSBzI5NzHlBbdGSRhajF6pKlDPof8AKmPILrqqWqYotqd2/EdC7mPSF+PUbygtJfIAR/dLJ/8AWEVFUMoJYEKYg8i127tDjCq0oHgzBoVZSbht0mE1KsSJqwpmSoofpm4fZo5YYlg79TMaY5m1iUCx79vKGtGrOHTodBANOhC0IDDiU/W+sN6RsyUlVxZm1GxH08or9nIy+joFkZ3sLM8FqKglI1bXtBKZolpazmAZswm4F3d4zFQwWnMEnlBmHSwVNskEg77W83aFCKwABOh6j2h18PUzvMWShnAGlurw8FbElhB9WA2a6Vp3HJtD+8CzpLjObk7xZW4XNmO05hsMov0te8UVlLMlSgFamzjpFKXIqZ1DKzknRJsOvODFUoEtWzJsYJSUpkySB8zN6X8h94vq/lLMefaA0GzKCe6lBrgD3gDEJ0xCrIzJfUG/W0NZASZiljTTuAf+YuwWpBq0oZ3c9iP4Yg420iqdICkyiqWkEuFdG0O8Ey/DDO5O0aKbh4XMWpItoBoH3PrAVVhzC4AI5aRSMHERyUiqnmgLSrQAaGDl1YWQUG6S/nf6woEsggElnsDF/gKHyk9m1jW2CkEY/UHI+QOsM50HV4R4fOWCRkYnQ6g9CPuIfTk8ASSTzOwMU+G2peCgHT6jKGUzt7wPKnDYH1P7NFlRTvc3ilCgCQNYqhQ1BDbxTUzGGveLJeloqrA6DtaM+DIT16rvmDNr9oFlTXPKLK6mTkAAKiS5VyaAp9MwKytgNf2iF2VQTOo1ElSS+7NDugww5RmECYTJSU5nfMRvpyjSCY4Ds8UjBE5SA00IBA2iirXLCwhR1+sW1NclJCAXWrQfnkIWLw8hYVMPGS4L2te0ZyrgCXkvqZC5ac0sg3FukKMRkT5wJVMGUF8jM5P1jQ09WhSspZ2b7tCyrqZcskL/AEnr3huTC2V8JySAVr4jcx0Gf9elCwQr/SI6DS8muRg1yxMSSzE2UOShv6QlxGS61E2KiP8AUkX9r+UFYJiGZPidkzU/+30ME43Ri0wAdSL2Oig0eft2uz1VLciWDSVKPiZnbhFrRqKSgY5plrWvrGNwSrKSUH5VXbtv9DGvp5+ZNwFEWfX2jpVPJxTTi6CKme7IQ6muo22+sXU0wgXGsSppHF8oAADluth56QMJ6/EJKSE5vlNmD7v02h6olYRiEtSQmYU2BsYNwjEX4yRlZuLn0v8AvFU+sStKgzpHo7wpoJKM6goOHKgAWZ9vIwJKngKdrJuZWJoNwsADXht1A3tzhgZ4UE5eME7X7P0hDhUsJUVZAJYQyXDsST7nnBakFHHKISSCABp3A84bc+hKRdMmcSrBw4c7N7s8JMexgDKhKuJ+JuXbW8XInZcuc8X6urO792hWZSVzMmUFc3MygLDf2AMT3MokGUSD4VtCLFu1u+8FYRSCXORMJc3HqImibLQkSSrMU20skm92jpYYvmDDZ4R+7AVxka1tQpJSh2Tmuoa30MGTlJCcpU5Z9fW8La+XmsHFwxGttIqVILoSpTkEuWAcMG084ruaYlKgyalKkptcRWpJCQyXu6tNOUVSK5JWqWNU6/aL5imvBAC5Tmu47xxmEFlaQbWzkTADow0Gr8u0J1zQwzKCW+Z9+TQrW3gKdjGatOXW8C/0JIe/2gBFQQtLDgJDk3IB3EaGqxCVLl5lEEJGgYlRu1h3EBTt4M4mcl4gUryAcwYPmzVFLc9YCE6UqZmlEkEaK1B5dYKmEmGcnwagREolQSgDzgxGEj/+gSogWSTZ/SKJCznDDvDBcjOpJLADYC7835wiCygU/E9ks/ygXFmBtcBi3eF9RSz1qUl1ZbspJaNGiSkfvHLmjYQ9+RRFhWDKQq50BJJckk7v5QXipuEg7gAd9YKNQtbhCST/ADnAdVThDTFCZnSXYMRbmBrA+g/Z7QYTLSozLlZ7t5Rm8XCpsyY2ViqxPIADtGol1qSNCoHq3kbQBU1aUg5ZJsb5lO46MIo2kIrM2lKQGcW6x0OE1qGvIY8rfiOgYGyfFfhCpyzShmQtwxL3Gz9R9o2FMRLeWv8A7ZcoJNmJunyj5ujNLUCWtcN+NjH0jAK5NTIdYY2dxorm26TCfkwp7lw8M6fxtS1t8cCubK8OZlu1iD/afw/sIcYPjaZYVxAEFiFsbjbTziOKYOC2QFK0j5D+pJGqDuOkZurlkLmAghwFdQoWI72fzjn0Z1hl9XTUz6LLq/FIUVHK2hIZ+YZo9qpjEB3c2u79zvGEwjEFqRcsyilXS35HvDaRPWCFJ5uz8o65STVHDsaZspcjMgy97kt0tFOCoMuYrOGIDaAg6ku+1vpDD4elg/4ij8w02bcd3iNfViWssAdcz/5SIdxqmJu5Q4lVYKBYpClEBtDZiQOV2ihVcEIQkKcpJYnUjkYzsjFFTgCl0oYgDp9oh4pKsqtNjv8AvCb74CoVyOqedmMxe4Gg0cl4gjFlouMiHtxAB76gDTzgKgqxdIDH3VF01IVa6gqxdrNoQWe8JbSwNSvIEiW61KkzcysxKn31OvM32hnRUy6hBWLbDlaB6XBwk5gp2e3MENqIbfDlSEjwyw5AQu3yM5YwNaEkMJmpDE9en85x5WuEqtcDh5xetDkQNic0JRfnZoZMnRlvh+arx1hZYquCdHe8aKbPYXIjNZmnZlcOjKdJe5d2NuV+UNJ6HGUlkG7jU9oC4HayV1GJJDl4ig52Or3b8xRilOlKU5MpSAAA5fv3iGH1L8KUKDnU9rt0iM5W6KKKo0mH0wCVF3u5EezA5CBopPFzF4LoKXKgc9TAGJHgUtBuLN3YfvDyXpETyJ0UnhTlkfKo6bC+3SDqqblbtA1OglgrUa94hWKJmpZmFhrrBulkFWy8TSljzjxWLEWykDmT+IM8Ow7QhxKjUSVCzN/O0CLMM04gkvmWSOabeesFU1Td0E5SLK+Yju+8IcOR4qFNYizwwoZBD8YCgNOfcQ+QUM6xVSoDIsIOuYByehe0Ay59Qc2dQURa6QH6hoYYJWhQUgnjGxPzJ39IGnM5eKqOLsW+qAZkiYsX4SFP8xFh2iaJK3IbMORu0XzKgN1i6TVZUi14OxC7mRL/AOQe34joL/rUnlHsUx5FyfliWc1402A/EAlqSlY/sJ2bQOI8+G6WRMuUXJZLvqASwDttvE/i+nCchKRLU7ZAE8QYcRy9muTr66e2XoY8HKHqRv0TwlKUzQVSSXStPzSz+IsxbBBORmBSZn6Zg0mDkeS+m8ZL4Qx0rHgrItZBJ+Yf5T9jGlRTTUZzImEILZ5ZD5OoB+ojzZw2y2y/7/f3k9KE1JbomGcylTBlyncHmND9IYU2IF02BFjbcC5EN/iShUtPiqAUsarTotO4PJQ94y8iaQSNcpcMNm27pMVhO19CS00z6lgGKJmJ4Sex2P37wgx5avFIcsVc+kJMIxFUt2J4SxT02UCNjr/8oaiSqYSol1G794vJ2jj2bWG4RJWXXLRmSgAG/wDNIfLmnR2O41vAfw3TqlpMsKCUq1tr11hhJk5QEgjKNYDdA5YEMON1aHUNF8mYQ2Zn5jf00MFzTEUoF7DXcbwskFMlKqNreovAtfTnhKDlUTqe23rFokjMSAASNfMD+CJyyFzUIUkWJKQ72bKSdrk27GBbYRrh+JKYJmXUka8/SLanjQxBF3F/I9WjylpLn/yv2jsUxBCSAEuPeHjDFsRvOACfRISGYABJGwtGZr6mYseG4CAoAEbte5JjS1c4TSU5dU3tcCwgeRhQTmSUgpzkpHJjAxwhrG1MUlKEr+UCwA1tuYYeCCpBCQwBAHS17Rn65c2RlUGKVOz6jT1iVNjZUbfN7f8AEc9Ux3lGonTAzMoPCybSliAbG94ppMfExSpZYLA0J1HMQTnUrXTmPzF6UuCeULqqeiWwJuf5tAUuWpaglBF1b/URMUQRNWZswPqkk6gcv2hrRYeQtM4MENwPqq2rbCC4+TWD4nLISQE2T+oakAXcxBcoKlhtIJr6tiqXmAUscIJF9HZ+h94GkpCUkPYCM0rMngV4FhqjUTXLSx/u1aNDU4YgHNlDtqXLAbxdhFOAnM2pKi/U29mjzE60lQQjTUqazbgc++0U04pLIkpNsUzwAu0u+6wyUpH1hbUVhC2CmD/zSGHxIFJlAEt4lzfb/gRl5qEpcsnlYadYE5U6GgrVmmLtEUKGgjPU9fNL9BaCv61WuUPAs20diSecdHlJ8RpyB1hJ3HKOjYNTPzpKqTLUciiA9mJvyBG8FVgUpYUtROYOk8unSFsxgbXhwJ6TKTctYF9U21S2zx145JZKUVCUJdNpjuFcm5ee8fQ8AxrxUpCzkms4UPxunpt6R8zUTubDfr/Hg7Cp0zxQpIBXs+kR1tJakfkro6rg/g+uIWc2VWWWtW+smaP/AFMKcY+GkLVmQnw5wvkOiux3HWL8JxDMMq0hQ0KSQWJGj7Hkd4ZpllIOV5spNwk/92V25iPOi3F5w/7+8HotWvgwwpFJUQUhICcqir6X5W9IfYUkNbSDcSlyalDPxn5VB83ZSbmF1AgysyFPmBZjy846IyUsPk5dSDWR/LmgM2phkJqUo1dTu37wjp5l8rcvSL6tGVm84ZxIjZFcAHYs92bTpA1XUBax4ZIQNCT+N4Uy5xCVHdi46dDDGgSopDJAB219TAQWkg4Fru/L+corkylCZ4g4ls3Lh5XsB94ZSqZ0gHKx66tyilGRL3vyaxhqrgFjSnrUsGDKGo/MQxKnzssM4ilMuXMZkhKf82/7QRRTWCkEv1/EUWcMR4yhbRkBSyVOFAd0ttbSD2DNo23u4fvAVFIPiqU+pYDkABfuSDDPFTwpT+rQQiGK6iR40sJ1UC3qNYSrwzwVhWbMsOWGjdYfU7Ic3zaC7k9AIHlTUqUQUELBII6g6QjSCmZeqolKnCYpOUljpZmh1h81aVOpZCTqDftDLGAMi12dKXHUwgpc8wudB6QNtPA12jqlac11ONQ/6X+Yc2hlVfELAcOZgwbV2aFddTEEEpsbPt7bx6mVlRMKSAQnhPInlys8BJphdNAwmTJlRKmTTxvZxoDy9B6QRjdWckzKNbDuddOQhZRoWkAk3ScyTc3Yhr6g/aCJ2Y5Ta2gSLAa9d94LeAJZNrhM0TJMtzcAOOu8EVMlCBnWoAJc6284ykiapgcxSrdiz94znxNOmu6lqUHsHLCHhqrwI9O2NMYxcz5uYfImyevM/wA5QnnqdRY8LNZr+UDyahx4bF1ewtc9YMFKzBonKVu2VSpUQckNdI6fc7mCqelB/UW68/zEZkphBqaFZOTKokXPns5jR+TMp/6Zy0/nWOg4ImJt4enUfmOinpEyfBUoKixB1DlttoiuS1iOXb1hrg01KQoKAUTz2s28TWkklSQANH1+kdNkqFqaZTaaWN+vLWNZ8LSpRFmEwXUXuz8jtAk/C0kpWlLpZ7Fr2sQ0CzqfIpK0skMokswSW58j1gb9yC4UNqqqmImgpSQb9lgnRR5fRo1OCY0ibbMQtI1HzI9PmT1HnGDn4upaUpc3ABUo3Lba2T03iiUVLnSxLUoKB+YEuNCo2+8S1Px9+eyulr7MdH1ubOAIUv8Aw1q0qJQ4Vcs4Toe0XVSxMATVoBtwVEtn7FtdIzdHjhlnItlJOr/KrqdgrqGh7TU4UCqnXlJ+aSsuk9ns/SxjhlGUHTO5OE1aB8RoZsmWlYaZKP60XA/8twYpl4gZmUKASOb/AMMH0lZ4BJY06yWXLW6pK+6f0nqIDxKjkzOOnaVM1VJJBSrrKVp5ReOvipHPP8fuJdJlhSgLZTux9PaGNfWiU0uTqLlTXjP4dUlPzBr77dC8FVFUElywJOgi1KrRzPnIwpZyg6iS/X3eDf6sAFgL6/tCeXUPo/pBYkKBvozxkZliapCAXKgSX0t9IZYavOzA5QnXm8JqqYCkZ7J3UY1WETB4SG+VgR1/jw8Y5FbwFLkS0JBZgIz1RialTipKSUJSw9b666Qyx+e0mZqeE+8ZujnkS+FBURq126QmtKsIbTV5Zp8PxJUwMEhO5cB+9o88MhSl3dv3jOyps1IzjhL8tPLlBX/Wl5gleUg2LW13hVJdh2vodImqYunMCN9YHpVhIYANF1PUaCKZguoaCK1SsnYcoBaLgMQx/eM/Ow5UoFyVIUpwdwOXvDaXPIdINoBxbElISl/lBu3W3p0hZJMaNoFppfiMAAfZxE6EsWZtbfUH0gPD6rJxIUCADfYg9/KL6ZyokuHFvzHNtyitjLwAdv8AiFGN0Wfh2aHUolthC6bUg3Fwd+nSKqKEtmZmcJF77kjUaQ3Q7WFjDmXhxIDy0qCtAdYyuLKVST5YUpRkq4koBdtm5sLRv8VZCp3gY0jmam3y8WnIiHVUc6HUohydLXYt9oGpVC5IylQsfflFSa03B4k6QNtGbsGkVwa9ze5fmY6KhSdo6EyNSPidELm7ElkvZ/2hkmeymN09Db2hGmaQ2YFiHH9wdn6ix9IZGrBCUoD2fTTvHe0QTG8io0y2ctr+bReJ9lCYBl3BD+cZqZPcJBBLXPd9o9K1j9SijUat0hXAZTSCayiCRmQDa5SS4b9oO+HpbqWr9RDMntc9IXKqSpJBJUnY9SPfSHfwwEpSoscyrDs0GNrkWdPgISkhQ76a+RhhTYuqQtQV8iW4jtYWI3TfuICSEqWkDQObHXlC3HZoXNUhPyoZzzLB+7RtWEZxpg0tSUHcT6rh+IpmpCSZagoOErLoUCNUq1H0i8YfKlksPBe+WakLlE9Fi4B++kfKaOunU60q1lLvlLajVm+UtG2wL4k8QESlZh+qWoAt5O/pHlzjtV8o9LR1o6qtYfgeT8FQtLqkFQNwummFQf8A8XeAjgqCeCaMwHyzAUK97QTJmSFl2VJXpmlKYP2JsehvFn9LUF8s9M9OyZgGcdwQH8jAhNrsaWnF8ouopHhD/EQU/wBxDpPZQtEMbrMqGScz6na2w5iFSsRnSSQqVMll9AeA/wCqCJrzZeUS5id3SAoK7gElJPSOiP5GPUc8vxu4hmH1AICFoGRQ30bpDmjWJEsAEFGznQaxj5ypiEgGWsAbZTzizBp6poVmJABZIfvc3jqjJP2s5ZRa5H2IYkF2Rr257Xi+VR+DZJdKli+99T2JhVIpSgglTF3BOh7w8RVlQY2UNOXlCSjfIb8C3E8PCproBZVmDv59YrqMIUlidCQ5P/ENpE8EjZtTEa2scsdOfmNYVwQVJimTLmIUClxqxJdJ8to6VVzFrIU6RzHyvyH5i+chJJAs1tbROXOTL2BPXly6QVZmTUTZ0nNpY69n+kUTpZmIWFhgzEkhwD05x3/UUAZspK9v7e0A4tVK8NSjZIIcO1z9YZIAlw2vFOVImOoOzt1jVKnXTccQcdtPtHzJE1KpilTAoFRJYkxu8Jq/F8MqCQlIuoEXZhp7ecDD4GkmuRjMKi6WIYwGtdrQVTVzqUopBUTp0FvtEZ2IgkBgPQN5xmkC2SwvEZmYurZma4blGaxvEUTqqXnLSQyXtnLm5FnA62idVihzlMs5hvlOvbzhYZstKs6sqS+utx138oXUmqorpQzbNxTzRlWVABAJCBdywsTFUxScgAS1yX76e0YwfEswfIjPlKikn+4vvr6QxwvFVeGTMJCnJv15coZSUmI9NxHH9a1uHzIjoyk+oBUTmjoT0eSi05eD5zWKJlS32cDtwxVRXLHRj/tMdHR19HKQnhn9PJ4LpTwq7g+0dHQH2IgpPy/zbSNIA0uWRqBaPI6B2PI8qSxcWLZvM7xnqJL68/zHR0MxYhxmnwTc8LAdA4P1hsqmTm0IyvlYkMyQXsdb6x7HRDTStgWL+zQYPNMyUFLLqCTff1GsHYTNJABuOVvbl5R0dHlv3ftnur2r9DZVWtC8iVHLyNx7vDWdh0sy8+QBXNLp/wBpEdHQ0uP0SMxMxadLJCZqwH0KiR/9njWYHTIqZeachCixvlCTpzSAY6OikM0LP2sz+IrKZgQCcoJsb89zeCaScosCbWt5R0dHVpNvTTZxaqSm6CZpdIJ1iorJBe8eR0WRIEKi8ey7gvHR0YLIylMbQu+IFlcohRcZ020+kdHQs/axtP3I+dYtUKRMSEqIDaDvH0LBKVCZSlgcRQHN91JB9iY6Ojmh7oHVPiX6PfHUEggtdvJorr1Eyr34Fn2MdHR0nMgaglDLlaxSSRzYPfnGeVNK6hIUSQdfxbbpHR0ckPazsfIxx1XhFKZfCm1gB9dYrMsMDqet/rHR0CXX0PE4HqfWOjo6JWx6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1470025"/>
            <a:ext cx="4095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66" y="1414309"/>
            <a:ext cx="3757613" cy="282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https://encrypted-tbn0.gstatic.com/images?q=tbn:ANd9GcS2h3pdTfPf9eNS7LePzYTfOYMpMZhfgtL_rgTGgKYx6O3WnaAPl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67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Ulla som ressurs, ikke avfall?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www.utredningskontoret.no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443" y="2508371"/>
            <a:ext cx="4365114" cy="30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tel 2"/>
          <p:cNvSpPr txBox="1">
            <a:spLocks/>
          </p:cNvSpPr>
          <p:nvPr/>
        </p:nvSpPr>
        <p:spPr bwMode="auto">
          <a:xfrm>
            <a:off x="611560" y="1628800"/>
            <a:ext cx="7772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Hva bonden vil gjøre hvis ulltilskuddet faller bort. </a:t>
            </a:r>
          </a:p>
        </p:txBody>
      </p:sp>
    </p:spTree>
    <p:extLst>
      <p:ext uri="{BB962C8B-B14F-4D97-AF65-F5344CB8AC3E}">
        <p14:creationId xmlns:p14="http://schemas.microsoft.com/office/powerpoint/2010/main" val="1220876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br>
              <a:rPr lang="nb-NO" sz="2800" b="1" i="1" dirty="0"/>
            </a:br>
            <a:r>
              <a:rPr lang="nb-NO" sz="2800" b="1" i="1" dirty="0"/>
              <a:t>Forslag til diskusjon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09331"/>
          </a:xfrm>
        </p:spPr>
        <p:txBody>
          <a:bodyPr>
            <a:normAutofit fontScale="92500" lnSpcReduction="20000"/>
          </a:bodyPr>
          <a:lstStyle/>
          <a:p>
            <a:endParaRPr lang="nb-NO" sz="2800" dirty="0"/>
          </a:p>
          <a:p>
            <a:r>
              <a:rPr lang="nb-NO" sz="2800" dirty="0"/>
              <a:t>«</a:t>
            </a:r>
            <a:r>
              <a:rPr lang="nb-NO" sz="2800" dirty="0" err="1"/>
              <a:t>Gender</a:t>
            </a:r>
            <a:r>
              <a:rPr lang="nb-NO" sz="2800" dirty="0"/>
              <a:t> </a:t>
            </a:r>
            <a:r>
              <a:rPr lang="nb-NO" sz="2800" dirty="0" err="1"/>
              <a:t>budgeting</a:t>
            </a:r>
            <a:r>
              <a:rPr lang="nb-NO" sz="2800" dirty="0"/>
              <a:t>» – oppfølging av FNs kvinnekonvensjon</a:t>
            </a:r>
          </a:p>
          <a:p>
            <a:r>
              <a:rPr lang="nb-NO" sz="2800" dirty="0"/>
              <a:t>Investeringsstøtten rettes mot små og mellomstore – gagner kvinner</a:t>
            </a:r>
          </a:p>
          <a:p>
            <a:r>
              <a:rPr lang="nb-NO" sz="2800" dirty="0"/>
              <a:t>Øke tilskuddet til økologisk produksjon – gagner kvinner</a:t>
            </a:r>
          </a:p>
          <a:p>
            <a:r>
              <a:rPr lang="nb-NO" sz="2800" dirty="0"/>
              <a:t>Bedre lønnsomheten for de små og mellomstore brukene </a:t>
            </a:r>
          </a:p>
          <a:p>
            <a:r>
              <a:rPr lang="nb-NO" sz="2800" dirty="0"/>
              <a:t>Bedre velferdsordningene </a:t>
            </a:r>
          </a:p>
          <a:p>
            <a:r>
              <a:rPr lang="nb-NO" sz="2800" dirty="0"/>
              <a:t>Bedre avløserordningen</a:t>
            </a:r>
          </a:p>
          <a:p>
            <a:r>
              <a:rPr lang="nb-NO" sz="2800" dirty="0"/>
              <a:t>La kvinner være med å definere hvilken teknologi som skal brukes</a:t>
            </a:r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38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Stølen, en verdifull ressurs</a:t>
            </a:r>
          </a:p>
        </p:txBody>
      </p:sp>
      <p:pic>
        <p:nvPicPr>
          <p:cNvPr id="15363" name="Plassholder for innhold 4" descr="Vang i vald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7315200" cy="4114800"/>
          </a:xfrm>
        </p:spPr>
      </p:pic>
      <p:sp>
        <p:nvSpPr>
          <p:cNvPr id="15364" name="Plassholder for bunn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nb-NO" sz="1400"/>
              <a:t>www.utredningskontoret.no</a:t>
            </a:r>
          </a:p>
        </p:txBody>
      </p:sp>
    </p:spTree>
    <p:extLst>
      <p:ext uri="{BB962C8B-B14F-4D97-AF65-F5344CB8AC3E}">
        <p14:creationId xmlns:p14="http://schemas.microsoft.com/office/powerpoint/2010/main" val="3267753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Stølsmelk, en unik råvare</a:t>
            </a:r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/>
              <a:t>Silofritt fôr</a:t>
            </a:r>
          </a:p>
          <a:p>
            <a:r>
              <a:rPr lang="nb-NO" altLang="nb-NO"/>
              <a:t>Urter fra stølsbeite</a:t>
            </a:r>
          </a:p>
          <a:p>
            <a:r>
              <a:rPr lang="nb-NO" altLang="nb-NO"/>
              <a:t>Helse; mer vitaminer, antioksidanter osv.</a:t>
            </a:r>
          </a:p>
          <a:p>
            <a:r>
              <a:rPr lang="nb-NO" altLang="nb-NO"/>
              <a:t>Ekstensiv drift – tilvendte kuer</a:t>
            </a:r>
          </a:p>
          <a:p>
            <a:r>
              <a:rPr lang="nb-NO" altLang="nb-NO"/>
              <a:t>Den gode historien – lokalt preg</a:t>
            </a:r>
          </a:p>
          <a:p>
            <a:endParaRPr lang="nb-NO" altLang="nb-NO"/>
          </a:p>
        </p:txBody>
      </p:sp>
      <p:sp>
        <p:nvSpPr>
          <p:cNvPr id="17412" name="Plassholder for bunn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nb-NO" sz="1400"/>
              <a:t>www.utredningskontoret.no</a:t>
            </a:r>
          </a:p>
        </p:txBody>
      </p:sp>
    </p:spTree>
    <p:extLst>
      <p:ext uri="{BB962C8B-B14F-4D97-AF65-F5344CB8AC3E}">
        <p14:creationId xmlns:p14="http://schemas.microsoft.com/office/powerpoint/2010/main" val="122729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br>
              <a:rPr lang="nb-NO" sz="2800" b="1" i="1" dirty="0"/>
            </a:br>
            <a:r>
              <a:rPr lang="nb-NO" sz="2800" b="1" i="1" dirty="0"/>
              <a:t>Hva gjør vi?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09331"/>
          </a:xfrm>
        </p:spPr>
        <p:txBody>
          <a:bodyPr>
            <a:normAutofit fontScale="92500" lnSpcReduction="20000"/>
          </a:bodyPr>
          <a:lstStyle/>
          <a:p>
            <a:endParaRPr lang="nb-NO" sz="2800" dirty="0"/>
          </a:p>
          <a:p>
            <a:r>
              <a:rPr lang="nb-NO" sz="2800" dirty="0"/>
              <a:t>«</a:t>
            </a:r>
            <a:r>
              <a:rPr lang="nb-NO" sz="2800" dirty="0" err="1"/>
              <a:t>Gender</a:t>
            </a:r>
            <a:r>
              <a:rPr lang="nb-NO" sz="2800" dirty="0"/>
              <a:t> </a:t>
            </a:r>
            <a:r>
              <a:rPr lang="nb-NO" sz="2800" dirty="0" err="1"/>
              <a:t>budgeting</a:t>
            </a:r>
            <a:r>
              <a:rPr lang="nb-NO" sz="2800" dirty="0"/>
              <a:t>» – oppfølging av FNs kvinnekonvensjon</a:t>
            </a:r>
          </a:p>
          <a:p>
            <a:r>
              <a:rPr lang="nb-NO" sz="2800" dirty="0"/>
              <a:t>Investeringsstøtten rettes mot små og mellomstore – gagner kvinner</a:t>
            </a:r>
          </a:p>
          <a:p>
            <a:r>
              <a:rPr lang="nb-NO" sz="2800" dirty="0"/>
              <a:t>Øke tilskuddet til økologisk produksjon – gagner kvinner</a:t>
            </a:r>
          </a:p>
          <a:p>
            <a:r>
              <a:rPr lang="nb-NO" sz="2800" dirty="0"/>
              <a:t>Bedre lønnsomheten for de små og mellomstore brukene </a:t>
            </a:r>
          </a:p>
          <a:p>
            <a:r>
              <a:rPr lang="nb-NO" sz="2800" dirty="0"/>
              <a:t>Bedre velferdsordningene </a:t>
            </a:r>
          </a:p>
          <a:p>
            <a:r>
              <a:rPr lang="nb-NO" sz="2800" dirty="0"/>
              <a:t>Bedre avløserordningen</a:t>
            </a:r>
          </a:p>
          <a:p>
            <a:r>
              <a:rPr lang="nb-NO" sz="2800" dirty="0"/>
              <a:t>La kvinner være med å definere hvilken teknologi som skal brukes</a:t>
            </a:r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38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nb-NO" sz="3600" dirty="0"/>
              <a:t>Antallet kvinnelige bønder øker – her fra USA hvor antallet har økt med 32 prosent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1702"/>
            <a:ext cx="6762749" cy="445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b="1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259632" y="980728"/>
            <a:ext cx="6264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b="1" i="1" dirty="0"/>
              <a:t>Å utjevne ulikhetene mellom kvinner og menn i landbruket kan føre til at millioner av flere mennesker kan spise seg mette. </a:t>
            </a:r>
            <a:br>
              <a:rPr lang="nb-NO" sz="4400" b="1" dirty="0"/>
            </a:b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69591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5400" b="1" i="1" dirty="0"/>
              <a:t>Hvis feministiske verdier blir mer vektlagt vil det biologiske mangfoldet ivaretas og klimaendringene ikke bli så dramatiske</a:t>
            </a:r>
            <a:r>
              <a:rPr lang="nb-NO" sz="5400" dirty="0"/>
              <a:t>. </a:t>
            </a:r>
          </a:p>
          <a:p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83004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Hva sier forskningen?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Odelsretten – lik rett for kvinner og menn, men kvinnene uteblir (6068 </a:t>
            </a:r>
            <a:r>
              <a:rPr lang="nb-NO" dirty="0" err="1"/>
              <a:t>stk</a:t>
            </a:r>
            <a:r>
              <a:rPr lang="nb-NO" dirty="0"/>
              <a:t> i 2016)</a:t>
            </a:r>
          </a:p>
          <a:p>
            <a:r>
              <a:rPr lang="nb-NO" dirty="0"/>
              <a:t>Kvinner er yngre enn gutta når de overtar</a:t>
            </a:r>
          </a:p>
          <a:p>
            <a:r>
              <a:rPr lang="nb-NO" dirty="0"/>
              <a:t>Kvinner driver oftere sammen med partneren</a:t>
            </a:r>
          </a:p>
          <a:p>
            <a:r>
              <a:rPr lang="nb-NO" dirty="0"/>
              <a:t>Hun har ofte høyere utdanning</a:t>
            </a:r>
          </a:p>
          <a:p>
            <a:r>
              <a:rPr lang="nb-NO" dirty="0"/>
              <a:t>Kvinner og menn eier om lag like store bruk, men menn har mer leiejord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9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Flere kvinner enn menn driver økologisk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1692275" y="1973897"/>
          <a:ext cx="5759450" cy="291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478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Flere kvinner enn menn har bruk under 200 dekar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177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Flere kvinner enn menn har arbeid utenfor gården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1" y="6021288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1692275" y="2025650"/>
          <a:ext cx="5759450" cy="280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583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752</Words>
  <Application>Microsoft Office PowerPoint</Application>
  <PresentationFormat>Skjermfremvisning (4:3)</PresentationFormat>
  <Paragraphs>149</Paragraphs>
  <Slides>39</Slides>
  <Notes>32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Office-tema</vt:lpstr>
      <vt:lpstr>Diagram</vt:lpstr>
      <vt:lpstr>Kvinner i landbruket</vt:lpstr>
      <vt:lpstr>PowerPoint-presentasjon</vt:lpstr>
      <vt:lpstr>PowerPoint-presentasjon</vt:lpstr>
      <vt:lpstr>PowerPoint-presentasjon</vt:lpstr>
      <vt:lpstr>PowerPoint-presentasjon</vt:lpstr>
      <vt:lpstr>Hva sier forskningen?</vt:lpstr>
      <vt:lpstr>Flere kvinner enn menn driver økologisk</vt:lpstr>
      <vt:lpstr>Flere kvinner enn menn har bruk under 200 dekar</vt:lpstr>
      <vt:lpstr>Flere kvinner enn menn har arbeid utenfor gården</vt:lpstr>
      <vt:lpstr>Flere menn enn kvinner mener jordbruksavtalen er et gode. </vt:lpstr>
      <vt:lpstr>Flere menn enn kvinner mener Samvirkene gjør en god jobb for bøndene</vt:lpstr>
      <vt:lpstr>Færre kvinner enn menn eier jord</vt:lpstr>
      <vt:lpstr>793 millioner mennesker er underernærte</vt:lpstr>
      <vt:lpstr>PowerPoint-presentasjon</vt:lpstr>
      <vt:lpstr>PowerPoint-presentasjon</vt:lpstr>
      <vt:lpstr>PowerPoint-presentasjon</vt:lpstr>
      <vt:lpstr>PowerPoint-presentasjon</vt:lpstr>
      <vt:lpstr>Hvordan er situasjonen i Norge?</vt:lpstr>
      <vt:lpstr>Foreldre som rollemodeller</vt:lpstr>
      <vt:lpstr>Deltatt i gårdsarbeidet</vt:lpstr>
      <vt:lpstr>Guttene kjører traktor…</vt:lpstr>
      <vt:lpstr>Jentene melker kua</vt:lpstr>
      <vt:lpstr>Guttene deltar mer aktivt i arbeidet</vt:lpstr>
      <vt:lpstr>PowerPoint-presentasjon</vt:lpstr>
      <vt:lpstr>Hvem gjør innkjøpene?</vt:lpstr>
      <vt:lpstr>Gender budgeting</vt:lpstr>
      <vt:lpstr>Det dreier seg om hvem som tar beslutningene..</vt:lpstr>
      <vt:lpstr>Jordbruksavtalens andel av statsbudsjettet</vt:lpstr>
      <vt:lpstr>Andelen kvinner som søker produksjonstilskudd </vt:lpstr>
      <vt:lpstr>PowerPoint-presentasjon</vt:lpstr>
      <vt:lpstr>PowerPoint-presentasjon</vt:lpstr>
      <vt:lpstr>Blåøyd markedsliberalisme? </vt:lpstr>
      <vt:lpstr>Ulla som ressurs, ikke avfall?</vt:lpstr>
      <vt:lpstr>Ulla som ressurs, ikke avfall?</vt:lpstr>
      <vt:lpstr> Forslag til diskusjon</vt:lpstr>
      <vt:lpstr>Stølen, en verdifull ressurs</vt:lpstr>
      <vt:lpstr>Stølsmelk, en unik råvare</vt:lpstr>
      <vt:lpstr> Hva gjør vi?</vt:lpstr>
      <vt:lpstr>Antallet kvinnelige bønder øker – her fra USA hvor antallet har økt med 32 prosent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Framtidas landbruksutdanning</dc:title>
  <dc:creator>Margaret Eide Hillestad</dc:creator>
  <cp:lastModifiedBy>Margaret Eide Hillestad</cp:lastModifiedBy>
  <cp:revision>142</cp:revision>
  <cp:lastPrinted>2013-05-07T07:34:59Z</cp:lastPrinted>
  <dcterms:created xsi:type="dcterms:W3CDTF">2013-05-06T09:15:01Z</dcterms:created>
  <dcterms:modified xsi:type="dcterms:W3CDTF">2018-11-21T15:15:38Z</dcterms:modified>
</cp:coreProperties>
</file>