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3" r:id="rId3"/>
  </p:sldMasterIdLst>
  <p:notesMasterIdLst>
    <p:notesMasterId r:id="rId26"/>
  </p:notesMasterIdLst>
  <p:sldIdLst>
    <p:sldId id="474" r:id="rId4"/>
    <p:sldId id="577" r:id="rId5"/>
    <p:sldId id="602" r:id="rId6"/>
    <p:sldId id="638" r:id="rId7"/>
    <p:sldId id="637" r:id="rId8"/>
    <p:sldId id="643" r:id="rId9"/>
    <p:sldId id="640" r:id="rId10"/>
    <p:sldId id="644" r:id="rId11"/>
    <p:sldId id="645" r:id="rId12"/>
    <p:sldId id="641" r:id="rId13"/>
    <p:sldId id="633" r:id="rId14"/>
    <p:sldId id="453" r:id="rId15"/>
    <p:sldId id="635" r:id="rId16"/>
    <p:sldId id="642" r:id="rId17"/>
    <p:sldId id="617" r:id="rId18"/>
    <p:sldId id="631" r:id="rId19"/>
    <p:sldId id="619" r:id="rId20"/>
    <p:sldId id="620" r:id="rId21"/>
    <p:sldId id="621" r:id="rId22"/>
    <p:sldId id="634" r:id="rId23"/>
    <p:sldId id="624" r:id="rId24"/>
    <p:sldId id="628" r:id="rId2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rebuchet MS" pitchFamily="34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rebuchet MS" pitchFamily="34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rebuchet MS" pitchFamily="34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rebuchet MS" pitchFamily="34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rebuchet MS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0F1FCF57-8E70-4975-A5CA-FEA2775BA639}">
          <p14:sldIdLst>
            <p14:sldId id="474"/>
            <p14:sldId id="577"/>
            <p14:sldId id="602"/>
            <p14:sldId id="638"/>
            <p14:sldId id="637"/>
            <p14:sldId id="643"/>
            <p14:sldId id="640"/>
            <p14:sldId id="644"/>
            <p14:sldId id="645"/>
            <p14:sldId id="641"/>
            <p14:sldId id="633"/>
            <p14:sldId id="453"/>
            <p14:sldId id="635"/>
            <p14:sldId id="642"/>
            <p14:sldId id="617"/>
            <p14:sldId id="631"/>
            <p14:sldId id="619"/>
            <p14:sldId id="620"/>
            <p14:sldId id="621"/>
            <p14:sldId id="634"/>
            <p14:sldId id="624"/>
            <p14:sldId id="6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38" autoAdjust="0"/>
    <p:restoredTop sz="94660"/>
  </p:normalViewPr>
  <p:slideViewPr>
    <p:cSldViewPr>
      <p:cViewPr varScale="1">
        <p:scale>
          <a:sx n="67" d="100"/>
          <a:sy n="67" d="100"/>
        </p:scale>
        <p:origin x="720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b-NO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nb-NO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nb-NO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nb-NO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6358E389-3B83-48D9-B523-7D545339B9D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72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570D4C-312F-4BD8-A09F-761A3EDE642E}" type="slidenum">
              <a:rPr lang="nb-NO"/>
              <a:pPr/>
              <a:t>1</a:t>
            </a:fld>
            <a:endParaRPr lang="nb-NO"/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1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567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6969" algn="l"/>
                <a:tab pos="895671" algn="l"/>
                <a:tab pos="1346105" algn="l"/>
                <a:tab pos="1794807" algn="l"/>
                <a:tab pos="2243509" algn="l"/>
                <a:tab pos="2692210" algn="l"/>
                <a:tab pos="3142644" algn="l"/>
                <a:tab pos="3591346" algn="l"/>
                <a:tab pos="4040047" algn="l"/>
                <a:tab pos="4490481" algn="l"/>
                <a:tab pos="4939183" algn="l"/>
                <a:tab pos="5387885" algn="l"/>
                <a:tab pos="5838319" algn="l"/>
                <a:tab pos="6287021" algn="l"/>
                <a:tab pos="6735722" algn="l"/>
                <a:tab pos="7186156" algn="l"/>
                <a:tab pos="7634858" algn="l"/>
                <a:tab pos="8083559" algn="l"/>
                <a:tab pos="8533993" algn="l"/>
                <a:tab pos="8982695" algn="l"/>
              </a:tabLst>
              <a:defRPr/>
            </a:pPr>
            <a:fld id="{A7778996-5C22-46FB-834E-7F5E001D64CD}" type="slidenum">
              <a:rPr kumimoji="0" lang="nb-NO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6969" algn="l"/>
                  <a:tab pos="895671" algn="l"/>
                  <a:tab pos="1346105" algn="l"/>
                  <a:tab pos="1794807" algn="l"/>
                  <a:tab pos="2243509" algn="l"/>
                  <a:tab pos="2692210" algn="l"/>
                  <a:tab pos="3142644" algn="l"/>
                  <a:tab pos="3591346" algn="l"/>
                  <a:tab pos="4040047" algn="l"/>
                  <a:tab pos="4490481" algn="l"/>
                  <a:tab pos="4939183" algn="l"/>
                  <a:tab pos="5387885" algn="l"/>
                  <a:tab pos="5838319" algn="l"/>
                  <a:tab pos="6287021" algn="l"/>
                  <a:tab pos="6735722" algn="l"/>
                  <a:tab pos="7186156" algn="l"/>
                  <a:tab pos="7634858" algn="l"/>
                  <a:tab pos="8083559" algn="l"/>
                  <a:tab pos="8533993" algn="l"/>
                  <a:tab pos="8982695" algn="l"/>
                </a:tabLst>
                <a:defRPr/>
              </a:pPr>
              <a:t>22</a:t>
            </a:fld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8075" y="5081731"/>
            <a:ext cx="5543526" cy="4500376"/>
          </a:xfrm>
          <a:noFill/>
          <a:ln/>
        </p:spPr>
        <p:txBody>
          <a:bodyPr/>
          <a:lstStyle/>
          <a:p>
            <a:endParaRPr lang="nb-NO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5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A68DC9-F9B3-4646-A68E-2EE077B1D90C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D0C418-2DF3-4E69-83CA-C66B2BA3C857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602538" y="180975"/>
            <a:ext cx="1933575" cy="657066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800225" y="180975"/>
            <a:ext cx="5649913" cy="657066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E8D427-DF00-46B7-9249-FF1391DB2566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180975"/>
            <a:ext cx="6835775" cy="101917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766888"/>
            <a:ext cx="3790950" cy="49847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743575" y="1766888"/>
            <a:ext cx="3792538" cy="49847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idx="10"/>
          </p:nvPr>
        </p:nvSpPr>
        <p:spPr>
          <a:xfrm>
            <a:off x="1800225" y="7246938"/>
            <a:ext cx="1435100" cy="515937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idx="11"/>
          </p:nvPr>
        </p:nvSpPr>
        <p:spPr>
          <a:xfrm>
            <a:off x="8135938" y="7245350"/>
            <a:ext cx="1435100" cy="517525"/>
          </a:xfrm>
        </p:spPr>
        <p:txBody>
          <a:bodyPr/>
          <a:lstStyle>
            <a:lvl1pPr>
              <a:defRPr/>
            </a:lvl1pPr>
          </a:lstStyle>
          <a:p>
            <a:fld id="{C77059DC-3206-4F3E-AA56-29880180D1F5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idx="12"/>
          </p:nvPr>
        </p:nvSpPr>
        <p:spPr>
          <a:xfrm>
            <a:off x="3805238" y="7245350"/>
            <a:ext cx="3595687" cy="4953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3A7-9D65-490E-9E6E-6CA2A421A49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511-0097-4EED-984A-0353180153C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64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3A7-9D65-490E-9E6E-6CA2A421A49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511-0097-4EED-984A-0353180153C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80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3A7-9D65-490E-9E6E-6CA2A421A49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511-0097-4EED-984A-0353180153C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95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3A7-9D65-490E-9E6E-6CA2A421A49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511-0097-4EED-984A-0353180153C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26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3A7-9D65-490E-9E6E-6CA2A421A49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511-0097-4EED-984A-0353180153C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42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3A7-9D65-490E-9E6E-6CA2A421A49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511-0097-4EED-984A-0353180153C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74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3A7-9D65-490E-9E6E-6CA2A421A49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511-0097-4EED-984A-0353180153C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3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C1E2FA-6D94-4ED3-BE57-B871B869AD99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3A7-9D65-490E-9E6E-6CA2A421A49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511-0097-4EED-984A-0353180153C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92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3A7-9D65-490E-9E6E-6CA2A421A49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511-0097-4EED-984A-0353180153C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32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3A7-9D65-490E-9E6E-6CA2A421A49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511-0097-4EED-984A-0353180153C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04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3A7-9D65-490E-9E6E-6CA2A421A49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511-0097-4EED-984A-0353180153C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82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A68DC9-F9B3-4646-A68E-2EE077B1D90C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6430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C1E2FA-6D94-4ED3-BE57-B871B869AD99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9075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04275F-6CFD-4529-BB28-DD1D5CA7B426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497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766888"/>
            <a:ext cx="379095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743575" y="1766888"/>
            <a:ext cx="3792538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5FAB6E-C967-448A-84E6-13DEDDFA9FDD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5410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59F6F0-ED61-439D-A3EF-6ED3EAF79E83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9" name="Plassholder for bunntekst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8360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2D0334-D227-4BB2-9A74-3AA8CFD8705F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91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04275F-6CFD-4529-BB28-DD1D5CA7B426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C5C17C-0254-45C0-923E-748764C8DDE1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4058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C48C45-4DFB-4565-8EEF-9D19D5151462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429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8E0AD7-1751-42A8-A50C-505B6FD34361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5048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D0C418-2DF3-4E69-83CA-C66B2BA3C857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066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602538" y="180975"/>
            <a:ext cx="1933575" cy="657066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800225" y="180975"/>
            <a:ext cx="5649913" cy="657066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E8D427-DF00-46B7-9249-FF1391DB2566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1994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180975"/>
            <a:ext cx="6835775" cy="101917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766888"/>
            <a:ext cx="3790950" cy="49847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743575" y="1766888"/>
            <a:ext cx="3792538" cy="49847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idx="10"/>
          </p:nvPr>
        </p:nvSpPr>
        <p:spPr>
          <a:xfrm>
            <a:off x="1800225" y="7246938"/>
            <a:ext cx="1435100" cy="515937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idx="11"/>
          </p:nvPr>
        </p:nvSpPr>
        <p:spPr>
          <a:xfrm>
            <a:off x="8135938" y="7245350"/>
            <a:ext cx="1435100" cy="517525"/>
          </a:xfrm>
        </p:spPr>
        <p:txBody>
          <a:bodyPr/>
          <a:lstStyle>
            <a:lvl1pPr>
              <a:defRPr/>
            </a:lvl1pPr>
          </a:lstStyle>
          <a:p>
            <a:fld id="{C77059DC-3206-4F3E-AA56-29880180D1F5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idx="12"/>
          </p:nvPr>
        </p:nvSpPr>
        <p:spPr>
          <a:xfrm>
            <a:off x="3805238" y="7245350"/>
            <a:ext cx="3595687" cy="4953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789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766888"/>
            <a:ext cx="379095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743575" y="1766888"/>
            <a:ext cx="3792538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5FAB6E-C967-448A-84E6-13DEDDFA9FDD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59F6F0-ED61-439D-A3EF-6ED3EAF79E83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9" name="Plassholder for bunntekst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2D0334-D227-4BB2-9A74-3AA8CFD8705F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C5C17C-0254-45C0-923E-748764C8DDE1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C48C45-4DFB-4565-8EEF-9D19D5151462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8E0AD7-1751-42A8-A50C-505B6FD34361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00225" y="180975"/>
            <a:ext cx="6835775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Klikk for å redigere titteltekstformatet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0225" y="1766888"/>
            <a:ext cx="7735888" cy="498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Klikk for å redigere formatet på disposisjonsteksten</a:t>
            </a:r>
          </a:p>
          <a:p>
            <a:pPr lvl="1"/>
            <a:r>
              <a:rPr lang="en-GB"/>
              <a:t>Andre disposisjonsnivå</a:t>
            </a:r>
          </a:p>
          <a:p>
            <a:pPr lvl="2"/>
            <a:r>
              <a:rPr lang="en-GB"/>
              <a:t>Tredje disposisjonsnivå</a:t>
            </a:r>
          </a:p>
          <a:p>
            <a:pPr lvl="3"/>
            <a:r>
              <a:rPr lang="en-GB"/>
              <a:t>Fjerde disposisjonsnivå</a:t>
            </a:r>
          </a:p>
          <a:p>
            <a:pPr lvl="4"/>
            <a:r>
              <a:rPr lang="en-GB"/>
              <a:t>Femte disposisjonsnivå</a:t>
            </a:r>
          </a:p>
          <a:p>
            <a:pPr lvl="4"/>
            <a:r>
              <a:rPr lang="en-GB"/>
              <a:t>Sjette disposisjonsnivå</a:t>
            </a:r>
          </a:p>
          <a:p>
            <a:pPr lvl="4"/>
            <a:r>
              <a:rPr lang="en-GB"/>
              <a:t>Sjuende disposisjonsnivå</a:t>
            </a:r>
          </a:p>
          <a:p>
            <a:pPr lvl="4"/>
            <a:r>
              <a:rPr lang="en-GB"/>
              <a:t>Åttende disposisjonsnivå</a:t>
            </a:r>
          </a:p>
          <a:p>
            <a:pPr lvl="4"/>
            <a:r>
              <a:rPr lang="en-GB"/>
              <a:t>Niende disposisjonsnivå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800225" y="7246938"/>
            <a:ext cx="1435100" cy="51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135938" y="7245350"/>
            <a:ext cx="14351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fld id="{46B45811-002E-402C-832A-398E22D9C846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805238" y="7245350"/>
            <a:ext cx="3595687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800" y="11113"/>
            <a:ext cx="100536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964953A7-9D65-490E-9E6E-6CA2A421A49B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03.12.2018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75111511-0097-4EED-984A-0353180153CB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06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00225" y="180975"/>
            <a:ext cx="6835775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Klikk for å redigere titteltekstformatet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0225" y="1766888"/>
            <a:ext cx="7735888" cy="498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Klikk for å redigere formatet på disposisjonsteksten</a:t>
            </a:r>
          </a:p>
          <a:p>
            <a:pPr lvl="1"/>
            <a:r>
              <a:rPr lang="en-GB"/>
              <a:t>Andre disposisjonsnivå</a:t>
            </a:r>
          </a:p>
          <a:p>
            <a:pPr lvl="2"/>
            <a:r>
              <a:rPr lang="en-GB"/>
              <a:t>Tredje disposisjonsnivå</a:t>
            </a:r>
          </a:p>
          <a:p>
            <a:pPr lvl="3"/>
            <a:r>
              <a:rPr lang="en-GB"/>
              <a:t>Fjerde disposisjonsnivå</a:t>
            </a:r>
          </a:p>
          <a:p>
            <a:pPr lvl="4"/>
            <a:r>
              <a:rPr lang="en-GB"/>
              <a:t>Femte disposisjonsnivå</a:t>
            </a:r>
          </a:p>
          <a:p>
            <a:pPr lvl="4"/>
            <a:r>
              <a:rPr lang="en-GB"/>
              <a:t>Sjette disposisjonsnivå</a:t>
            </a:r>
          </a:p>
          <a:p>
            <a:pPr lvl="4"/>
            <a:r>
              <a:rPr lang="en-GB"/>
              <a:t>Sjuende disposisjonsnivå</a:t>
            </a:r>
          </a:p>
          <a:p>
            <a:pPr lvl="4"/>
            <a:r>
              <a:rPr lang="en-GB"/>
              <a:t>Åttende disposisjonsnivå</a:t>
            </a:r>
          </a:p>
          <a:p>
            <a:pPr lvl="4"/>
            <a:r>
              <a:rPr lang="en-GB"/>
              <a:t>Niende disposisjonsnivå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800225" y="7246938"/>
            <a:ext cx="1435100" cy="51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135938" y="7245350"/>
            <a:ext cx="14351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fld id="{46B45811-002E-402C-832A-398E22D9C846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805238" y="7245350"/>
            <a:ext cx="3595687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800" y="11113"/>
            <a:ext cx="100536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1200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800225" y="160338"/>
            <a:ext cx="6837363" cy="1060450"/>
          </a:xfrm>
          <a:ln/>
        </p:spPr>
        <p:txBody>
          <a:bodyPr tIns="38880"/>
          <a:lstStyle/>
          <a:p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3637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4401" y="4100474"/>
            <a:ext cx="3775075" cy="396875"/>
          </a:xfrm>
          <a:ln/>
        </p:spPr>
        <p:txBody>
          <a:bodyPr/>
          <a:lstStyle/>
          <a:p>
            <a:pPr>
              <a:lnSpc>
                <a:spcPct val="73000"/>
              </a:lnSpc>
            </a:pPr>
            <a:endParaRPr lang="nb-NO" sz="1800" dirty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lnSpc>
                <a:spcPct val="73000"/>
              </a:lnSpc>
            </a:pPr>
            <a:r>
              <a:rPr lang="nb-NO" sz="1800" dirty="0">
                <a:solidFill>
                  <a:schemeClr val="tx1"/>
                </a:solidFill>
                <a:latin typeface="Trebuchet MS" pitchFamily="34" charset="0"/>
              </a:rPr>
              <a:t>Linn Herning</a:t>
            </a:r>
          </a:p>
          <a:p>
            <a:pPr>
              <a:lnSpc>
                <a:spcPct val="73000"/>
              </a:lnSpc>
            </a:pPr>
            <a:r>
              <a:rPr lang="nb-NO" sz="1800" i="1" dirty="0">
                <a:solidFill>
                  <a:schemeClr val="tx1"/>
                </a:solidFill>
                <a:latin typeface="Trebuchet MS" pitchFamily="34" charset="0"/>
              </a:rPr>
              <a:t>For velferdsstaten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219700" y="5834063"/>
            <a:ext cx="3775075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>
              <a:spcAft>
                <a:spcPts val="1425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nb-NO" sz="2200" i="1">
              <a:solidFill>
                <a:srgbClr val="808080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752280" y="2091798"/>
            <a:ext cx="5328345" cy="13680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b-NO" sz="4000" b="1" i="1" dirty="0">
                <a:solidFill>
                  <a:schemeClr val="tx1"/>
                </a:solidFill>
              </a:rPr>
              <a:t>Velferdsprofitørene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608264" y="6444133"/>
            <a:ext cx="5445372" cy="60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dirty="0">
                <a:solidFill>
                  <a:schemeClr val="tx1"/>
                </a:solidFill>
              </a:rPr>
              <a:t>Kvinneuniversitetet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2900886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2548ED-2BFD-4507-97E9-B788240D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C02B7E-538F-4B89-8E47-8AF031981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446FC1D-8EFC-430D-B2FA-18003FF7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2" y="971525"/>
            <a:ext cx="9583424" cy="5904656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2DF6823-293F-47C3-B6DF-3CB79A949208}"/>
              </a:ext>
            </a:extLst>
          </p:cNvPr>
          <p:cNvSpPr/>
          <p:nvPr/>
        </p:nvSpPr>
        <p:spPr>
          <a:xfrm>
            <a:off x="7704608" y="539477"/>
            <a:ext cx="2520280" cy="4536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419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C559B1-4852-4621-9BA8-14D18AB0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E9673AC2-9F86-416B-956B-C1B8D5ED6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040" y="166031"/>
            <a:ext cx="5278292" cy="722761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D78E6290-2624-462E-9A3B-490849079BCD}"/>
              </a:ext>
            </a:extLst>
          </p:cNvPr>
          <p:cNvSpPr txBox="1"/>
          <p:nvPr/>
        </p:nvSpPr>
        <p:spPr>
          <a:xfrm>
            <a:off x="8532478" y="7031412"/>
            <a:ext cx="208823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06.05.2015</a:t>
            </a:r>
          </a:p>
        </p:txBody>
      </p:sp>
    </p:spTree>
    <p:extLst>
      <p:ext uri="{BB962C8B-B14F-4D97-AF65-F5344CB8AC3E}">
        <p14:creationId xmlns:p14="http://schemas.microsoft.com/office/powerpoint/2010/main" val="2986042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1719" y="302737"/>
            <a:ext cx="5057185" cy="6746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1BA423D-B52F-4278-901C-1FBBF364411F}"/>
              </a:ext>
            </a:extLst>
          </p:cNvPr>
          <p:cNvSpPr txBox="1"/>
          <p:nvPr/>
        </p:nvSpPr>
        <p:spPr>
          <a:xfrm>
            <a:off x="7992640" y="6876181"/>
            <a:ext cx="172819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06.01.2016</a:t>
            </a:r>
          </a:p>
        </p:txBody>
      </p:sp>
    </p:spTree>
    <p:extLst>
      <p:ext uri="{BB962C8B-B14F-4D97-AF65-F5344CB8AC3E}">
        <p14:creationId xmlns:p14="http://schemas.microsoft.com/office/powerpoint/2010/main" val="49749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415169-E533-40F4-9399-A12CFA4B6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A7F03A4-24F1-4964-81CE-89DA9E151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" y="302737"/>
            <a:ext cx="5111427" cy="6815236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8125EB6-F015-4F72-AC07-3B42A8DFD568}"/>
              </a:ext>
            </a:extLst>
          </p:cNvPr>
          <p:cNvSpPr txBox="1"/>
          <p:nvPr/>
        </p:nvSpPr>
        <p:spPr>
          <a:xfrm>
            <a:off x="5835711" y="467469"/>
            <a:ext cx="3816424" cy="2582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Kapitals liste over Norges 400 rikeste i 2018: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109: Kristian Adolfsen: 2.550 </a:t>
            </a:r>
            <a:r>
              <a:rPr lang="nb-NO" dirty="0" err="1"/>
              <a:t>mill</a:t>
            </a:r>
            <a:endParaRPr lang="nb-NO" dirty="0"/>
          </a:p>
          <a:p>
            <a:r>
              <a:rPr lang="nb-NO" dirty="0"/>
              <a:t>109: Roger Adolfsen: 2.550 </a:t>
            </a:r>
            <a:r>
              <a:rPr lang="nb-NO" dirty="0" err="1"/>
              <a:t>mill</a:t>
            </a:r>
            <a:endParaRPr lang="nb-NO" dirty="0"/>
          </a:p>
          <a:p>
            <a:r>
              <a:rPr lang="nb-NO" dirty="0"/>
              <a:t>(ned fra plass 86 med 2.900 </a:t>
            </a:r>
            <a:r>
              <a:rPr lang="nb-NO" dirty="0" err="1"/>
              <a:t>mill</a:t>
            </a:r>
            <a:r>
              <a:rPr lang="nb-NO" dirty="0"/>
              <a:t>)</a:t>
            </a:r>
          </a:p>
          <a:p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4DEB147-E599-4591-B86A-6551D06461A0}"/>
              </a:ext>
            </a:extLst>
          </p:cNvPr>
          <p:cNvSpPr txBox="1"/>
          <p:nvPr/>
        </p:nvSpPr>
        <p:spPr>
          <a:xfrm>
            <a:off x="5904408" y="3050227"/>
            <a:ext cx="3672186" cy="215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r>
              <a:rPr lang="nb-NO" dirty="0"/>
              <a:t>330: Einar Magne Jansen: 900 </a:t>
            </a:r>
            <a:r>
              <a:rPr lang="nb-NO" dirty="0" err="1"/>
              <a:t>mill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385: Eli Sævareid: 775 </a:t>
            </a:r>
            <a:r>
              <a:rPr lang="nb-NO" dirty="0" err="1"/>
              <a:t>mill</a:t>
            </a:r>
            <a:endParaRPr lang="nb-NO" dirty="0"/>
          </a:p>
          <a:p>
            <a:r>
              <a:rPr lang="nb-NO" dirty="0"/>
              <a:t>385: Gunnar Aase: 775 </a:t>
            </a:r>
            <a:r>
              <a:rPr lang="nb-NO" dirty="0" err="1"/>
              <a:t>mill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80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F9C551-806E-4D87-ABB2-A4E6B4F9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Dagbladet 06.09.2010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B5B21F58-CBEF-4A99-8181-B2D05B309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312" y="1576679"/>
            <a:ext cx="7620000" cy="324802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7327341-0C47-446F-A3CA-E5B032F8B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488" y="3200691"/>
            <a:ext cx="26670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3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800225" y="1766888"/>
            <a:ext cx="7735888" cy="486300"/>
          </a:xfrm>
        </p:spPr>
        <p:txBody>
          <a:bodyPr>
            <a:spAutoFit/>
          </a:bodyPr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920" y="-108595"/>
            <a:ext cx="7586216" cy="780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87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D60A5E-8B8A-408D-83C7-689F20154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A83EAD-7098-45ED-988B-6F07A6E28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114AB07-6F0E-4EE6-B0B8-92F7304B3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4" y="260349"/>
            <a:ext cx="8639175" cy="70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0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180975"/>
            <a:ext cx="7488559" cy="1019175"/>
          </a:xfrm>
        </p:spPr>
        <p:txBody>
          <a:bodyPr/>
          <a:lstStyle/>
          <a:p>
            <a:r>
              <a:rPr lang="nb-NO" dirty="0"/>
              <a:t>Velferdsprofitørene</a:t>
            </a:r>
            <a:br>
              <a:rPr lang="nb-NO" dirty="0"/>
            </a:br>
            <a:r>
              <a:rPr lang="nb-NO" sz="2400" dirty="0"/>
              <a:t>- de som profiterer skattefinansierte velferdstjenester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800225" y="1619597"/>
            <a:ext cx="8136632" cy="5469333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Kamp om begrepene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«Alle gode krefter» / «velferdsgründere» </a:t>
            </a:r>
            <a:r>
              <a:rPr lang="nb-NO" dirty="0" err="1"/>
              <a:t>vs</a:t>
            </a:r>
            <a:r>
              <a:rPr lang="nb-NO" dirty="0"/>
              <a:t> «velferdsprofitører»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«De private» </a:t>
            </a:r>
            <a:r>
              <a:rPr lang="nb-NO" dirty="0" err="1"/>
              <a:t>vs</a:t>
            </a:r>
            <a:r>
              <a:rPr lang="nb-NO" dirty="0"/>
              <a:t> «kommersielle» og «ideelle»</a:t>
            </a:r>
          </a:p>
          <a:p>
            <a:pPr marL="800100" lvl="2" indent="0"/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Velferdsprofitørene er nye aktører i velferdsstaten, og bør skilles fra ideelle/behovsorienterte aktører.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Det finnes ulik «alvorlighetsgrader»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Internasjonale finansielle oppkjøpsfond – parasittisk virksomhet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Nordiske investorer – penger, ikke kompetanse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Norske «gründere» – både penger og kompetanse?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Små, lokale tiltak – hvor går grensa?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Eneste (?) mulige juridiske skille: ideelle og kommersielle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Mange gråsoner mellom ideelle og kommersielle i dag.</a:t>
            </a:r>
          </a:p>
        </p:txBody>
      </p:sp>
    </p:spTree>
    <p:extLst>
      <p:ext uri="{BB962C8B-B14F-4D97-AF65-F5344CB8AC3E}">
        <p14:creationId xmlns:p14="http://schemas.microsoft.com/office/powerpoint/2010/main" val="3424861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180975"/>
            <a:ext cx="8280400" cy="1019175"/>
          </a:xfrm>
        </p:spPr>
        <p:txBody>
          <a:bodyPr/>
          <a:lstStyle/>
          <a:p>
            <a:r>
              <a:rPr lang="nb-NO" sz="3000" b="1" dirty="0"/>
              <a:t>Hvordan tjene penger på velferdstjenester?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800224" y="1766888"/>
            <a:ext cx="8136631" cy="4984750"/>
          </a:xfrm>
        </p:spPr>
        <p:txBody>
          <a:bodyPr>
            <a:normAutofit/>
          </a:bodyPr>
          <a:lstStyle/>
          <a:p>
            <a:r>
              <a:rPr lang="nb-NO" b="1" dirty="0"/>
              <a:t>Øke finansieringen </a:t>
            </a:r>
            <a:r>
              <a:rPr lang="nb-NO" dirty="0"/>
              <a:t>– PR, lobbyisme, trusler</a:t>
            </a:r>
          </a:p>
          <a:p>
            <a:pPr lvl="0"/>
            <a:r>
              <a:rPr lang="nb-NO" b="1" dirty="0"/>
              <a:t>Utnytte markedet</a:t>
            </a:r>
            <a:r>
              <a:rPr lang="nb-NO" dirty="0"/>
              <a:t> – de lønnsomme kundene</a:t>
            </a:r>
          </a:p>
          <a:p>
            <a:endParaRPr lang="nb-NO" dirty="0"/>
          </a:p>
          <a:p>
            <a:pPr lvl="0"/>
            <a:r>
              <a:rPr lang="nb-NO" b="1" dirty="0"/>
              <a:t>Kutte i bemanningen</a:t>
            </a:r>
            <a:endParaRPr lang="nb-NO" dirty="0"/>
          </a:p>
          <a:p>
            <a:pPr lvl="0"/>
            <a:r>
              <a:rPr lang="nb-NO" b="1" dirty="0"/>
              <a:t>Kutte lønnsutgifter</a:t>
            </a:r>
            <a:r>
              <a:rPr lang="nb-NO" dirty="0"/>
              <a:t> </a:t>
            </a:r>
          </a:p>
          <a:p>
            <a:pPr lvl="0"/>
            <a:r>
              <a:rPr lang="nb-NO" b="1" dirty="0"/>
              <a:t>Kutte i pensjonsutgifter</a:t>
            </a:r>
            <a:r>
              <a:rPr lang="nb-NO" dirty="0"/>
              <a:t> </a:t>
            </a:r>
          </a:p>
          <a:p>
            <a:pPr lvl="0"/>
            <a:endParaRPr lang="nb-NO" b="1" dirty="0"/>
          </a:p>
          <a:p>
            <a:pPr lvl="0"/>
            <a:r>
              <a:rPr lang="nb-NO" b="1" dirty="0"/>
              <a:t>Strategisk selskapsstrukturering</a:t>
            </a:r>
          </a:p>
        </p:txBody>
      </p:sp>
    </p:spTree>
    <p:extLst>
      <p:ext uri="{BB962C8B-B14F-4D97-AF65-F5344CB8AC3E}">
        <p14:creationId xmlns:p14="http://schemas.microsoft.com/office/powerpoint/2010/main" val="627410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/>
          <p:cNvSpPr/>
          <p:nvPr/>
        </p:nvSpPr>
        <p:spPr bwMode="auto">
          <a:xfrm>
            <a:off x="1242578" y="1577393"/>
            <a:ext cx="683723" cy="59822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nb-NO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180975"/>
            <a:ext cx="7735888" cy="1019175"/>
          </a:xfrm>
        </p:spPr>
        <p:txBody>
          <a:bodyPr/>
          <a:lstStyle/>
          <a:p>
            <a:r>
              <a:rPr lang="nb-NO" b="1" dirty="0"/>
              <a:t>Hvordan manipulere offentligheten til å tro at man ikke tjener penger?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258015" y="3430877"/>
            <a:ext cx="2038876" cy="473931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 anchor="ctr">
            <a:spAutoFit/>
          </a:bodyPr>
          <a:lstStyle/>
          <a:p>
            <a:r>
              <a:rPr lang="nb-NO" sz="1300" b="1" dirty="0">
                <a:solidFill>
                  <a:schemeClr val="tx1"/>
                </a:solidFill>
                <a:latin typeface="Calibri" pitchFamily="34" charset="0"/>
              </a:rPr>
              <a:t>Barnehage 3 AS</a:t>
            </a:r>
          </a:p>
          <a:p>
            <a:r>
              <a:rPr lang="nb-NO" sz="1300" dirty="0">
                <a:solidFill>
                  <a:schemeClr val="tx1"/>
                </a:solidFill>
                <a:latin typeface="Calibri" pitchFamily="34" charset="0"/>
              </a:rPr>
              <a:t>Barnehageselskap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61786" y="4942812"/>
            <a:ext cx="1364515" cy="473931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r>
              <a:rPr lang="nb-NO" sz="1300" dirty="0">
                <a:solidFill>
                  <a:schemeClr val="tx1"/>
                </a:solidFill>
                <a:latin typeface="Calibri" pitchFamily="34" charset="0"/>
              </a:rPr>
              <a:t>Eiendom AS</a:t>
            </a:r>
          </a:p>
          <a:p>
            <a:r>
              <a:rPr lang="nb-NO" sz="1300" dirty="0">
                <a:solidFill>
                  <a:schemeClr val="tx1"/>
                </a:solidFill>
                <a:latin typeface="Calibri" pitchFamily="34" charset="0"/>
              </a:rPr>
              <a:t>Eiendomsselskap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62159" y="3430877"/>
            <a:ext cx="983385" cy="473931"/>
          </a:xfrm>
          <a:prstGeom prst="rect">
            <a:avLst/>
          </a:prstGeom>
          <a:solidFill>
            <a:srgbClr val="FF99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r>
              <a:rPr lang="nb-NO" sz="1300" dirty="0">
                <a:solidFill>
                  <a:schemeClr val="tx1"/>
                </a:solidFill>
                <a:latin typeface="Calibri" pitchFamily="34" charset="0"/>
              </a:rPr>
              <a:t>Holding AS</a:t>
            </a:r>
          </a:p>
          <a:p>
            <a:r>
              <a:rPr lang="nb-NO" sz="1300" dirty="0">
                <a:solidFill>
                  <a:schemeClr val="tx1"/>
                </a:solidFill>
                <a:latin typeface="Calibri" pitchFamily="34" charset="0"/>
              </a:rPr>
              <a:t>Morselskap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797422" y="3415711"/>
            <a:ext cx="2868069" cy="660008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r>
              <a:rPr lang="nb-NO" sz="1300" b="1" dirty="0">
                <a:solidFill>
                  <a:schemeClr val="tx1"/>
                </a:solidFill>
                <a:latin typeface="Calibri" pitchFamily="34" charset="0"/>
              </a:rPr>
              <a:t>Barnehage 2</a:t>
            </a:r>
          </a:p>
          <a:p>
            <a:r>
              <a:rPr lang="nb-NO" sz="1300" dirty="0">
                <a:solidFill>
                  <a:schemeClr val="tx1"/>
                </a:solidFill>
                <a:latin typeface="Calibri" pitchFamily="34" charset="0"/>
              </a:rPr>
              <a:t>Barnehageselskap og arbeidsformidling</a:t>
            </a:r>
          </a:p>
          <a:p>
            <a:r>
              <a:rPr lang="nb-NO" sz="1300" dirty="0">
                <a:solidFill>
                  <a:schemeClr val="tx1"/>
                </a:solidFill>
                <a:latin typeface="Calibri" pitchFamily="34" charset="0"/>
              </a:rPr>
              <a:t>(enkeltmannsforetak)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403273" y="4942812"/>
            <a:ext cx="1848115" cy="473931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0794" tIns="50397" rIns="100794" bIns="50397" anchor="ctr">
            <a:spAutoFit/>
          </a:bodyPr>
          <a:lstStyle/>
          <a:p>
            <a:r>
              <a:rPr lang="nb-NO" sz="1300" b="1" dirty="0">
                <a:solidFill>
                  <a:schemeClr val="tx1"/>
                </a:solidFill>
                <a:latin typeface="Calibri" pitchFamily="34" charset="0"/>
              </a:rPr>
              <a:t>Barnehage 1 AS</a:t>
            </a:r>
          </a:p>
          <a:p>
            <a:r>
              <a:rPr lang="nb-NO" sz="1300" dirty="0">
                <a:solidFill>
                  <a:schemeClr val="tx1"/>
                </a:solidFill>
                <a:latin typeface="Calibri" pitchFamily="34" charset="0"/>
              </a:rPr>
              <a:t>Barnehageselskap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34802" y="3430877"/>
            <a:ext cx="838731" cy="473931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r>
              <a:rPr lang="nb-NO" sz="1300" dirty="0">
                <a:solidFill>
                  <a:schemeClr val="tx1"/>
                </a:solidFill>
                <a:latin typeface="Calibri" pitchFamily="34" charset="0"/>
              </a:rPr>
              <a:t>Andre</a:t>
            </a:r>
          </a:p>
          <a:p>
            <a:r>
              <a:rPr lang="nb-NO" sz="1300" dirty="0">
                <a:solidFill>
                  <a:schemeClr val="tx1"/>
                </a:solidFill>
                <a:latin typeface="Calibri" pitchFamily="34" charset="0"/>
              </a:rPr>
              <a:t>selskaper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997936" y="2654636"/>
            <a:ext cx="0" cy="67197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249952" y="2318651"/>
            <a:ext cx="1512094" cy="109195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1233827" y="2318651"/>
            <a:ext cx="1428089" cy="109195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100794" tIns="50397" rIns="100794" bIns="50397"/>
          <a:lstStyle/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1821863" y="3998579"/>
            <a:ext cx="1092068" cy="83996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165947" y="3998579"/>
            <a:ext cx="1176073" cy="83996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343455" y="4658197"/>
            <a:ext cx="1512094" cy="2591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100794" tIns="50397" rIns="100794" bIns="50397" anchor="ctr">
            <a:spAutoFit/>
          </a:bodyPr>
          <a:lstStyle/>
          <a:p>
            <a:r>
              <a:rPr lang="nb-NO" sz="1100" i="1" dirty="0">
                <a:solidFill>
                  <a:schemeClr val="tx1"/>
                </a:solidFill>
                <a:latin typeface="Calibri" pitchFamily="34" charset="0"/>
              </a:rPr>
              <a:t>Kjøper arbeidskraft fra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6335393" y="4815793"/>
            <a:ext cx="1008063" cy="33598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251387" y="3891833"/>
            <a:ext cx="1092068" cy="83996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8267513" y="4143822"/>
            <a:ext cx="0" cy="41998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387148" y="5582157"/>
            <a:ext cx="1344083" cy="2591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100794" tIns="50397" rIns="100794" bIns="50397" anchor="ctr">
            <a:spAutoFit/>
          </a:bodyPr>
          <a:lstStyle/>
          <a:p>
            <a:r>
              <a:rPr lang="nb-NO" sz="1100" i="1" dirty="0">
                <a:solidFill>
                  <a:schemeClr val="tx1"/>
                </a:solidFill>
                <a:latin typeface="Calibri" pitchFamily="34" charset="0"/>
              </a:rPr>
              <a:t>Leier eiendom av....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3731231" y="5367020"/>
            <a:ext cx="680793" cy="45673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1967122" y="5319771"/>
            <a:ext cx="420026" cy="41998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nb-NO">
              <a:solidFill>
                <a:schemeClr val="tx1"/>
              </a:solidFill>
            </a:endParaRPr>
          </a:p>
        </p:txBody>
      </p:sp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5921" y="1577393"/>
            <a:ext cx="488280" cy="99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5471" y="1587269"/>
            <a:ext cx="1240827" cy="98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29"/>
          <p:cNvSpPr>
            <a:spLocks noChangeShapeType="1"/>
          </p:cNvSpPr>
          <p:nvPr/>
        </p:nvSpPr>
        <p:spPr bwMode="auto">
          <a:xfrm flipH="1" flipV="1">
            <a:off x="5915367" y="5487764"/>
            <a:ext cx="0" cy="92396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 flipV="1">
            <a:off x="4823299" y="5487764"/>
            <a:ext cx="0" cy="92396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8183507" y="2631887"/>
            <a:ext cx="0" cy="67197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00794" tIns="50397" rIns="100794" bIns="50397"/>
          <a:lstStyle/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2387149" y="4663486"/>
            <a:ext cx="1401000" cy="41660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r>
              <a:rPr lang="nb-NO" sz="1100" i="1" dirty="0">
                <a:solidFill>
                  <a:schemeClr val="tx1"/>
                </a:solidFill>
                <a:latin typeface="Calibri" pitchFamily="34" charset="0"/>
              </a:rPr>
              <a:t>Forvalter </a:t>
            </a:r>
          </a:p>
          <a:p>
            <a:r>
              <a:rPr lang="nb-NO" sz="1100" i="1" dirty="0">
                <a:solidFill>
                  <a:schemeClr val="tx1"/>
                </a:solidFill>
                <a:latin typeface="Calibri" pitchFamily="34" charset="0"/>
              </a:rPr>
              <a:t>investeringstilskudd..</a:t>
            </a: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3815236" y="4899789"/>
            <a:ext cx="596788" cy="3079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 flipH="1">
            <a:off x="1967122" y="4899789"/>
            <a:ext cx="420026" cy="25198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30" name="Freeform 35"/>
          <p:cNvSpPr>
            <a:spLocks/>
          </p:cNvSpPr>
          <p:nvPr/>
        </p:nvSpPr>
        <p:spPr bwMode="auto">
          <a:xfrm>
            <a:off x="3731231" y="4143822"/>
            <a:ext cx="5490091" cy="1679928"/>
          </a:xfrm>
          <a:custGeom>
            <a:avLst/>
            <a:gdLst>
              <a:gd name="T0" fmla="*/ 0 w 3137"/>
              <a:gd name="T1" fmla="*/ 2147483647 h 993"/>
              <a:gd name="T2" fmla="*/ 2147483647 w 3137"/>
              <a:gd name="T3" fmla="*/ 2147483647 h 993"/>
              <a:gd name="T4" fmla="*/ 2147483647 w 3137"/>
              <a:gd name="T5" fmla="*/ 0 h 993"/>
              <a:gd name="T6" fmla="*/ 0 60000 65536"/>
              <a:gd name="T7" fmla="*/ 0 60000 65536"/>
              <a:gd name="T8" fmla="*/ 0 60000 65536"/>
              <a:gd name="T9" fmla="*/ 0 w 3137"/>
              <a:gd name="T10" fmla="*/ 0 h 993"/>
              <a:gd name="T11" fmla="*/ 3137 w 3137"/>
              <a:gd name="T12" fmla="*/ 993 h 9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7" h="993">
                <a:moveTo>
                  <a:pt x="0" y="993"/>
                </a:moveTo>
                <a:lnTo>
                  <a:pt x="3137" y="973"/>
                </a:lnTo>
                <a:lnTo>
                  <a:pt x="3137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5574097" y="6181759"/>
            <a:ext cx="1654916" cy="4739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r>
              <a:rPr lang="nb-NO" sz="1300" b="1" dirty="0">
                <a:solidFill>
                  <a:schemeClr val="tx1"/>
                </a:solidFill>
                <a:latin typeface="Calibri" pitchFamily="34" charset="0"/>
              </a:rPr>
              <a:t>Offentlige tilskudd </a:t>
            </a:r>
          </a:p>
          <a:p>
            <a:r>
              <a:rPr lang="nb-NO" sz="1300" b="1" dirty="0">
                <a:solidFill>
                  <a:schemeClr val="tx1"/>
                </a:solidFill>
                <a:latin typeface="Calibri" pitchFamily="34" charset="0"/>
              </a:rPr>
              <a:t>til drift av barnehage</a:t>
            </a: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2794924" y="6181759"/>
            <a:ext cx="1993342" cy="4739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r>
              <a:rPr lang="nb-NO" sz="1300" b="1" dirty="0">
                <a:solidFill>
                  <a:schemeClr val="tx1"/>
                </a:solidFill>
                <a:latin typeface="Calibri" pitchFamily="34" charset="0"/>
              </a:rPr>
              <a:t>Offentlige kapitaltilskudd </a:t>
            </a:r>
          </a:p>
          <a:p>
            <a:r>
              <a:rPr lang="nb-NO" sz="1300" b="1" dirty="0">
                <a:solidFill>
                  <a:schemeClr val="tx1"/>
                </a:solidFill>
                <a:latin typeface="Calibri" pitchFamily="34" charset="0"/>
              </a:rPr>
              <a:t>til bygging av barnehage</a:t>
            </a:r>
          </a:p>
        </p:txBody>
      </p:sp>
      <p:sp>
        <p:nvSpPr>
          <p:cNvPr id="33" name="Line 39"/>
          <p:cNvSpPr>
            <a:spLocks noChangeShapeType="1"/>
          </p:cNvSpPr>
          <p:nvPr/>
        </p:nvSpPr>
        <p:spPr bwMode="auto">
          <a:xfrm flipH="1">
            <a:off x="3619224" y="1954667"/>
            <a:ext cx="3809987" cy="0"/>
          </a:xfrm>
          <a:prstGeom prst="line">
            <a:avLst/>
          </a:prstGeom>
          <a:noFill/>
          <a:ln w="50800">
            <a:solidFill>
              <a:srgbClr val="002060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lIns="100794" tIns="50397" rIns="100794" bIns="50397"/>
          <a:lstStyle/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4680272" y="6948189"/>
            <a:ext cx="1342779" cy="287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r>
              <a:rPr lang="nb-NO" sz="1300" b="1" dirty="0">
                <a:solidFill>
                  <a:schemeClr val="tx1"/>
                </a:solidFill>
                <a:latin typeface="Calibri" pitchFamily="34" charset="0"/>
              </a:rPr>
              <a:t>Foreldrebetaling</a:t>
            </a:r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 flipH="1" flipV="1">
            <a:off x="5328344" y="5508029"/>
            <a:ext cx="0" cy="1368152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37" name="TekstSylinder 36"/>
          <p:cNvSpPr txBox="1"/>
          <p:nvPr/>
        </p:nvSpPr>
        <p:spPr>
          <a:xfrm>
            <a:off x="2466078" y="2344267"/>
            <a:ext cx="6264696" cy="169533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nb-NO" sz="2800" dirty="0">
              <a:latin typeface="Calibri" pitchFamily="34" charset="0"/>
            </a:endParaRPr>
          </a:p>
          <a:p>
            <a:pPr algn="ctr"/>
            <a:r>
              <a:rPr lang="nb-NO" sz="2800" dirty="0">
                <a:latin typeface="Calibri" pitchFamily="34" charset="0"/>
              </a:rPr>
              <a:t>”Vi tar ikke utbytte fra barnehagen.”</a:t>
            </a:r>
          </a:p>
          <a:p>
            <a:pPr algn="ctr"/>
            <a:r>
              <a:rPr lang="nb-NO" sz="2800" dirty="0">
                <a:latin typeface="Calibri" pitchFamily="34" charset="0"/>
              </a:rPr>
              <a:t>”Barnehagene går med underskudd.”</a:t>
            </a:r>
          </a:p>
          <a:p>
            <a:endParaRPr lang="nb-NO" sz="2800" dirty="0"/>
          </a:p>
        </p:txBody>
      </p:sp>
      <p:sp>
        <p:nvSpPr>
          <p:cNvPr id="38" name="TekstSylinder 37"/>
          <p:cNvSpPr txBox="1"/>
          <p:nvPr/>
        </p:nvSpPr>
        <p:spPr>
          <a:xfrm>
            <a:off x="2466078" y="4406062"/>
            <a:ext cx="6264696" cy="14662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2008:</a:t>
            </a:r>
          </a:p>
          <a:p>
            <a:r>
              <a:rPr lang="nb-NO" sz="2400" dirty="0"/>
              <a:t>Offentlige driftstilskudd:15 millioner kr</a:t>
            </a:r>
          </a:p>
          <a:p>
            <a:r>
              <a:rPr lang="nb-NO" sz="2400" dirty="0"/>
              <a:t>Utbytte: 0 kr</a:t>
            </a:r>
          </a:p>
          <a:p>
            <a:r>
              <a:rPr lang="nb-NO" sz="2400" dirty="0"/>
              <a:t>Fortjeneste: 3,5 millioner kr</a:t>
            </a:r>
          </a:p>
        </p:txBody>
      </p:sp>
    </p:spTree>
    <p:extLst>
      <p:ext uri="{BB962C8B-B14F-4D97-AF65-F5344CB8AC3E}">
        <p14:creationId xmlns:p14="http://schemas.microsoft.com/office/powerpoint/2010/main" val="64808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>
            <a:extLst>
              <a:ext uri="{FF2B5EF4-FFF2-40B4-BE49-F238E27FC236}">
                <a16:creationId xmlns:a16="http://schemas.microsoft.com/office/drawing/2014/main" id="{22CDF761-0D47-49A2-843E-A01C5014D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04" y="2400367"/>
            <a:ext cx="7093163" cy="355231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1C51E24-1260-4CC8-B84B-E9E8163AEF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2" y="1703902"/>
            <a:ext cx="3650931" cy="515998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Velferdstjenester på markedet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Hvem er «de private» og hvordan påvirker velferdsprofitørenes inntreden våre fellesfinansierte velferdstjenester?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77" y="1763613"/>
            <a:ext cx="3359582" cy="5040560"/>
          </a:xfrm>
          <a:prstGeom prst="rect">
            <a:avLst/>
          </a:prstGeom>
          <a:ln w="69850">
            <a:solidFill>
              <a:schemeClr val="tx1"/>
            </a:solidFill>
          </a:ln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3577CEA-C7B1-4826-8FD2-01F22D9C9894}"/>
              </a:ext>
            </a:extLst>
          </p:cNvPr>
          <p:cNvSpPr txBox="1"/>
          <p:nvPr/>
        </p:nvSpPr>
        <p:spPr>
          <a:xfrm>
            <a:off x="3456136" y="6516141"/>
            <a:ext cx="57606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1"/>
                </a:solidFill>
                <a:latin typeface="Sitka Small" panose="02000505000000020004" pitchFamily="2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62665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180975"/>
            <a:ext cx="7488559" cy="1019175"/>
          </a:xfrm>
        </p:spPr>
        <p:txBody>
          <a:bodyPr/>
          <a:lstStyle/>
          <a:p>
            <a:r>
              <a:rPr lang="nb-NO" dirty="0"/>
              <a:t>Velferdsprofitørene</a:t>
            </a:r>
            <a:br>
              <a:rPr lang="nb-NO" dirty="0"/>
            </a:br>
            <a:r>
              <a:rPr lang="nb-NO" sz="2400" dirty="0"/>
              <a:t>- de som profiterer skattefinansierte velferdstjenester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800224" y="1766888"/>
            <a:ext cx="8136632" cy="460523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Velferdsprofitørene eksisterer på grunn av politiske valg som har åpnet offentlig finansierte velferdstjenester for kommersielle aktører. </a:t>
            </a:r>
            <a:br>
              <a:rPr lang="nb-NO" sz="2400" dirty="0"/>
            </a:br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Velferdsprofitørene søker naturlig nok profitt og driver i all hovedsak lovlig virksomhet.</a:t>
            </a:r>
            <a:br>
              <a:rPr lang="nb-NO" sz="2400" dirty="0"/>
            </a:br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«Den som forventer at selskaper skal sette krav til økonomisk utbytte til side, har ikke forstått forskjellen mellom næringsliv og veldedighet». (Leder i Dagens Næringsliv 15.06.2018).</a:t>
            </a:r>
            <a:br>
              <a:rPr lang="nb-NO" sz="2400" dirty="0"/>
            </a:br>
            <a:r>
              <a:rPr lang="nb-NO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Det er et politisk valg om vi skal tillate privat profitt på skattefinansierte velferdstjenester eller ikke.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397818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17440" y="1763613"/>
            <a:ext cx="9763185" cy="4158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endParaRPr lang="nb-NO" sz="48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nb-NO" sz="4800" dirty="0"/>
              <a:t>Hva vil vi med fellesfinansiert velferd?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nb-NO" sz="48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nb-NO" sz="4800" dirty="0"/>
              <a:t>Hvordan bør den drives?</a:t>
            </a: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b-NO" sz="440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75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4833870" y="3284879"/>
            <a:ext cx="4824054" cy="216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484" tIns="50743" rIns="101484" bIns="50743">
            <a:spAutoFit/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www.velferdsstaten.no</a:t>
            </a: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Abonner på elektronisk nyhetsbrev:</a:t>
            </a: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aksjon@velferdsstaten.no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99,-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88" y="683493"/>
            <a:ext cx="4654495" cy="260062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67" y="1746787"/>
            <a:ext cx="2772036" cy="273630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9" y="1746787"/>
            <a:ext cx="1823773" cy="273630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TekstSylinder 5"/>
          <p:cNvSpPr txBox="1"/>
          <p:nvPr/>
        </p:nvSpPr>
        <p:spPr>
          <a:xfrm>
            <a:off x="441918" y="4615730"/>
            <a:ext cx="417646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169,-            99,-             149,-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77" y="4922191"/>
            <a:ext cx="2628433" cy="2628433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40D8F9D-F261-422B-A5C5-01F213508BBC}"/>
              </a:ext>
            </a:extLst>
          </p:cNvPr>
          <p:cNvSpPr txBox="1"/>
          <p:nvPr/>
        </p:nvSpPr>
        <p:spPr>
          <a:xfrm>
            <a:off x="1583928" y="5098337"/>
            <a:ext cx="1827982" cy="246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F4414B59-7903-4A97-B940-233AB2FBAFF4}"/>
              </a:ext>
            </a:extLst>
          </p:cNvPr>
          <p:cNvSpPr txBox="1"/>
          <p:nvPr/>
        </p:nvSpPr>
        <p:spPr>
          <a:xfrm>
            <a:off x="1439912" y="1330500"/>
            <a:ext cx="302433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www.manifest.no</a:t>
            </a:r>
          </a:p>
        </p:txBody>
      </p:sp>
    </p:spTree>
    <p:extLst>
      <p:ext uri="{BB962C8B-B14F-4D97-AF65-F5344CB8AC3E}">
        <p14:creationId xmlns:p14="http://schemas.microsoft.com/office/powerpoint/2010/main" val="3297979161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69EF717-E7E6-4F82-A5D3-22CCB46C0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815" y="251446"/>
            <a:ext cx="8640961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6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2548ED-2BFD-4507-97E9-B788240D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C02B7E-538F-4B89-8E47-8AF031981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446FC1D-8EFC-430D-B2FA-18003FF7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2" y="971525"/>
            <a:ext cx="9583424" cy="5904656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2AD05B97-F598-4514-A9A1-9BB9394BD20C}"/>
              </a:ext>
            </a:extLst>
          </p:cNvPr>
          <p:cNvSpPr/>
          <p:nvPr/>
        </p:nvSpPr>
        <p:spPr>
          <a:xfrm>
            <a:off x="394791" y="539477"/>
            <a:ext cx="5688632" cy="35283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483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45D29-A8F0-4128-80AC-177F4164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EE7933-35EC-452B-A6C7-83C90E8C2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5E4898D-79A5-4082-AE9E-E857FC95C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2" y="936624"/>
            <a:ext cx="86868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0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2548ED-2BFD-4507-97E9-B788240D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C02B7E-538F-4B89-8E47-8AF031981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446FC1D-8EFC-430D-B2FA-18003FF7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2" y="971525"/>
            <a:ext cx="9583424" cy="5904656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8A4F7DD-8A37-4EB7-A892-4CD5BC1D946C}"/>
              </a:ext>
            </a:extLst>
          </p:cNvPr>
          <p:cNvSpPr/>
          <p:nvPr/>
        </p:nvSpPr>
        <p:spPr>
          <a:xfrm>
            <a:off x="5832400" y="539477"/>
            <a:ext cx="2520280" cy="4536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732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AB905F-2C94-4921-B695-69908142F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Esse, non </a:t>
            </a:r>
            <a:r>
              <a:rPr lang="nb-NO" dirty="0" err="1">
                <a:solidFill>
                  <a:schemeClr val="bg1"/>
                </a:solidFill>
              </a:rPr>
              <a:t>videri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(</a:t>
            </a:r>
            <a:r>
              <a:rPr lang="sv-SE" sz="1800" i="1" dirty="0">
                <a:solidFill>
                  <a:schemeClr val="bg1"/>
                </a:solidFill>
              </a:rPr>
              <a:t>att verka, men inte synas</a:t>
            </a:r>
            <a:r>
              <a:rPr lang="nb-NO" sz="18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E8F73A7-BC1A-43F9-BABF-F8BBABC87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016" y="467469"/>
            <a:ext cx="5535308" cy="6939425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1DB3C74-969D-4D8E-A5D9-8F3EEC7EFAA1}"/>
              </a:ext>
            </a:extLst>
          </p:cNvPr>
          <p:cNvSpPr/>
          <p:nvPr/>
        </p:nvSpPr>
        <p:spPr>
          <a:xfrm>
            <a:off x="1579274" y="6228109"/>
            <a:ext cx="7128792" cy="8640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90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D41A2A-9D3F-45A9-842D-D7099535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solidFill>
                  <a:schemeClr val="bg1"/>
                </a:solidFill>
              </a:rPr>
              <a:t>Aleris</a:t>
            </a:r>
            <a:r>
              <a:rPr lang="nb-NO" dirty="0">
                <a:solidFill>
                  <a:schemeClr val="bg1"/>
                </a:solidFill>
              </a:rPr>
              <a:t> selges til </a:t>
            </a:r>
            <a:r>
              <a:rPr lang="nb-NO" dirty="0" err="1">
                <a:solidFill>
                  <a:schemeClr val="bg1"/>
                </a:solidFill>
              </a:rPr>
              <a:t>Ambea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3D46F32-311E-44FC-A2AC-DD450471B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2008680"/>
            <a:ext cx="9074150" cy="4499578"/>
          </a:xfrm>
        </p:spPr>
      </p:pic>
    </p:spTree>
    <p:extLst>
      <p:ext uri="{BB962C8B-B14F-4D97-AF65-F5344CB8AC3E}">
        <p14:creationId xmlns:p14="http://schemas.microsoft.com/office/powerpoint/2010/main" val="4064086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7E86B0-4CA3-4C2A-B6AF-9CF9C824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995F249-59ED-4A0D-9EEF-94792D2C1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376" y="611485"/>
            <a:ext cx="12676215" cy="7130372"/>
          </a:xfrm>
        </p:spPr>
      </p:pic>
    </p:spTree>
    <p:extLst>
      <p:ext uri="{BB962C8B-B14F-4D97-AF65-F5344CB8AC3E}">
        <p14:creationId xmlns:p14="http://schemas.microsoft.com/office/powerpoint/2010/main" val="353220419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42049</TotalTime>
  <Words>357</Words>
  <Application>Microsoft Office PowerPoint</Application>
  <PresentationFormat>Egendefinert</PresentationFormat>
  <Paragraphs>99</Paragraphs>
  <Slides>22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22</vt:i4>
      </vt:variant>
    </vt:vector>
  </HeadingPairs>
  <TitlesOfParts>
    <vt:vector size="32" baseType="lpstr">
      <vt:lpstr>Arial</vt:lpstr>
      <vt:lpstr>Arial Unicode MS</vt:lpstr>
      <vt:lpstr>Calibri</vt:lpstr>
      <vt:lpstr>Cambria</vt:lpstr>
      <vt:lpstr>Sitka Small</vt:lpstr>
      <vt:lpstr>Times New Roman</vt:lpstr>
      <vt:lpstr>Trebuchet MS</vt:lpstr>
      <vt:lpstr>Standard utforming</vt:lpstr>
      <vt:lpstr>Office-tema</vt:lpstr>
      <vt:lpstr>1_Standard utforming</vt:lpstr>
      <vt:lpstr>PowerPoint-presentasjon</vt:lpstr>
      <vt:lpstr>Velferdstjenester på markedet Hvem er «de private» og hvordan påvirker velferdsprofitørenes inntreden våre fellesfinansierte velferdstjenester?</vt:lpstr>
      <vt:lpstr>PowerPoint-presentasjon</vt:lpstr>
      <vt:lpstr>PowerPoint-presentasjon</vt:lpstr>
      <vt:lpstr>PowerPoint-presentasjon</vt:lpstr>
      <vt:lpstr>PowerPoint-presentasjon</vt:lpstr>
      <vt:lpstr>Esse, non videri (att verka, men inte synas)</vt:lpstr>
      <vt:lpstr>Aleris selges til Ambea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Dagbladet 06.09.2010</vt:lpstr>
      <vt:lpstr>PowerPoint-presentasjon</vt:lpstr>
      <vt:lpstr>PowerPoint-presentasjon</vt:lpstr>
      <vt:lpstr>Velferdsprofitørene - de som profiterer skattefinansierte velferdstjenester</vt:lpstr>
      <vt:lpstr>Hvordan tjene penger på velferdstjenester?</vt:lpstr>
      <vt:lpstr>Hvordan manipulere offentligheten til å tro at man ikke tjener penger?</vt:lpstr>
      <vt:lpstr>Velferdsprofitørene - de som profiterer skattefinansierte velferdstjenester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Christoffer Horsfjord Nilsen</dc:creator>
  <cp:lastModifiedBy>Linn Herning</cp:lastModifiedBy>
  <cp:revision>470</cp:revision>
  <cp:lastPrinted>1601-01-01T00:00:00Z</cp:lastPrinted>
  <dcterms:created xsi:type="dcterms:W3CDTF">2011-05-05T10:52:32Z</dcterms:created>
  <dcterms:modified xsi:type="dcterms:W3CDTF">2018-12-03T08:52:54Z</dcterms:modified>
</cp:coreProperties>
</file>