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57" r:id="rId4"/>
    <p:sldId id="265" r:id="rId5"/>
    <p:sldId id="261" r:id="rId6"/>
    <p:sldId id="258" r:id="rId7"/>
    <p:sldId id="263" r:id="rId8"/>
    <p:sldId id="264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5" r:id="rId19"/>
    <p:sldId id="274" r:id="rId20"/>
    <p:sldId id="286" r:id="rId21"/>
    <p:sldId id="360" r:id="rId22"/>
    <p:sldId id="287" r:id="rId23"/>
    <p:sldId id="361" r:id="rId24"/>
    <p:sldId id="362" r:id="rId25"/>
    <p:sldId id="372" r:id="rId26"/>
    <p:sldId id="373" r:id="rId27"/>
    <p:sldId id="363" r:id="rId28"/>
    <p:sldId id="3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Hillestad\Downloads\ManedsFortjT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Hillestad\Downloads\Barneha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s.no\AA\felles\Prosjektoppf&#248;lging\Prosjektskisser\2015\Kvinner%20i%20landbruket\kvinner%20og%20eiendo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s.no\AA\felles\Prosjektoppf&#248;lging\Prosjektskisser\2015\Kvinner%20i%20landbruket\Inntektsregnska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s.no\AA\felles\Prosjektoppf&#248;lging\Prosjektskisser\2015\Kvinner%20i%20landbruket\kvinner%20og%20eiendom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Hillestad\Downloads\BNP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[ManedsFortjTot.xlsx]oppsumm!$G$3</c:f>
              <c:strCache>
                <c:ptCount val="1"/>
                <c:pt idx="0">
                  <c:v>Kvinners andel av menns lønn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[ManedsFortjTot.xlsx]oppsumm!$F$4:$F$24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[ManedsFortjTot.xlsx]oppsumm!$G$4:$G$24</c:f>
              <c:numCache>
                <c:formatCode>0%</c:formatCode>
                <c:ptCount val="21"/>
                <c:pt idx="0">
                  <c:v>0.83699726940343411</c:v>
                </c:pt>
                <c:pt idx="1">
                  <c:v>0.83600981616222503</c:v>
                </c:pt>
                <c:pt idx="2">
                  <c:v>0.83433884297520666</c:v>
                </c:pt>
                <c:pt idx="3">
                  <c:v>0.83489452141057929</c:v>
                </c:pt>
                <c:pt idx="4">
                  <c:v>0.83327067669172927</c:v>
                </c:pt>
                <c:pt idx="5">
                  <c:v>0.83935075497719158</c:v>
                </c:pt>
                <c:pt idx="6">
                  <c:v>0.84262968669748328</c:v>
                </c:pt>
                <c:pt idx="7">
                  <c:v>0.8465102425786809</c:v>
                </c:pt>
                <c:pt idx="8">
                  <c:v>0.84708823435146308</c:v>
                </c:pt>
                <c:pt idx="9">
                  <c:v>0.84638222331047996</c:v>
                </c:pt>
                <c:pt idx="10">
                  <c:v>0.84284061324848136</c:v>
                </c:pt>
                <c:pt idx="11">
                  <c:v>0.85013139165662976</c:v>
                </c:pt>
                <c:pt idx="12">
                  <c:v>0.8671875</c:v>
                </c:pt>
                <c:pt idx="13">
                  <c:v>0.8721804511278195</c:v>
                </c:pt>
                <c:pt idx="14">
                  <c:v>0.87228915662650608</c:v>
                </c:pt>
                <c:pt idx="15">
                  <c:v>0.88317757009345799</c:v>
                </c:pt>
                <c:pt idx="16">
                  <c:v>0.87865168539325844</c:v>
                </c:pt>
                <c:pt idx="17">
                  <c:v>0.88402625820568925</c:v>
                </c:pt>
                <c:pt idx="18">
                  <c:v>0.85307017543859653</c:v>
                </c:pt>
                <c:pt idx="19">
                  <c:v>0.8614718614718615</c:v>
                </c:pt>
                <c:pt idx="20">
                  <c:v>0.86677980483665673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C7-44E1-86B3-366F25354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0212696"/>
        <c:axId val="650213024"/>
      </c:lineChart>
      <c:catAx>
        <c:axId val="65021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0213024"/>
        <c:crosses val="autoZero"/>
        <c:auto val="1"/>
        <c:lblAlgn val="ctr"/>
        <c:lblOffset val="100"/>
        <c:noMultiLvlLbl val="0"/>
      </c:catAx>
      <c:valAx>
        <c:axId val="65021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5021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'[Barnehage.xlsx]2017 - EU'!$D$12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A2-4849-A1E3-BA78B0638EB5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127000">
                  <a:schemeClr val="accent5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F3A2-4849-A1E3-BA78B0638EB5}"/>
              </c:ext>
            </c:extLst>
          </c:dPt>
          <c:cat>
            <c:strRef>
              <c:f>'[Barnehage.xlsx]2017 - EU'!$A$13:$A$43</c:f>
              <c:strCache>
                <c:ptCount val="31"/>
                <c:pt idx="0">
                  <c:v>Turkey</c:v>
                </c:pt>
                <c:pt idx="1">
                  <c:v>Italy</c:v>
                </c:pt>
                <c:pt idx="2">
                  <c:v>Malta</c:v>
                </c:pt>
                <c:pt idx="3">
                  <c:v>Romania</c:v>
                </c:pt>
                <c:pt idx="4">
                  <c:v>Greece</c:v>
                </c:pt>
                <c:pt idx="5">
                  <c:v>Croatia</c:v>
                </c:pt>
                <c:pt idx="6">
                  <c:v>Poland</c:v>
                </c:pt>
                <c:pt idx="7">
                  <c:v>Belgium</c:v>
                </c:pt>
                <c:pt idx="8">
                  <c:v>Hungary</c:v>
                </c:pt>
                <c:pt idx="9">
                  <c:v>Slovakia</c:v>
                </c:pt>
                <c:pt idx="10">
                  <c:v>Luxembourg</c:v>
                </c:pt>
                <c:pt idx="11">
                  <c:v>Ireland</c:v>
                </c:pt>
                <c:pt idx="12">
                  <c:v>Bulgaria</c:v>
                </c:pt>
                <c:pt idx="13">
                  <c:v>France</c:v>
                </c:pt>
                <c:pt idx="14">
                  <c:v>European Union </c:v>
                </c:pt>
                <c:pt idx="15">
                  <c:v>Czech Republic</c:v>
                </c:pt>
                <c:pt idx="16">
                  <c:v>Spain</c:v>
                </c:pt>
                <c:pt idx="17">
                  <c:v>Cyprus</c:v>
                </c:pt>
                <c:pt idx="18">
                  <c:v>Slovenia</c:v>
                </c:pt>
                <c:pt idx="19">
                  <c:v>Portugal</c:v>
                </c:pt>
                <c:pt idx="20">
                  <c:v>Austria</c:v>
                </c:pt>
                <c:pt idx="21">
                  <c:v>United Kingdom</c:v>
                </c:pt>
                <c:pt idx="22">
                  <c:v>Germany </c:v>
                </c:pt>
                <c:pt idx="23">
                  <c:v>Finland</c:v>
                </c:pt>
                <c:pt idx="24">
                  <c:v>Estonia</c:v>
                </c:pt>
                <c:pt idx="25">
                  <c:v>Netherlands</c:v>
                </c:pt>
                <c:pt idx="26">
                  <c:v>Norway</c:v>
                </c:pt>
                <c:pt idx="27">
                  <c:v>Denmark</c:v>
                </c:pt>
                <c:pt idx="28">
                  <c:v>Switzerland</c:v>
                </c:pt>
                <c:pt idx="29">
                  <c:v>Sweden</c:v>
                </c:pt>
                <c:pt idx="30">
                  <c:v>Iceland</c:v>
                </c:pt>
              </c:strCache>
            </c:strRef>
          </c:cat>
          <c:val>
            <c:numRef>
              <c:f>'[Barnehage.xlsx]2017 - EU'!$D$13:$D$43</c:f>
              <c:numCache>
                <c:formatCode>#,##0</c:formatCode>
                <c:ptCount val="31"/>
                <c:pt idx="0">
                  <c:v>37.5</c:v>
                </c:pt>
                <c:pt idx="1">
                  <c:v>55.9</c:v>
                </c:pt>
                <c:pt idx="2">
                  <c:v>57.4</c:v>
                </c:pt>
                <c:pt idx="3">
                  <c:v>58.2</c:v>
                </c:pt>
                <c:pt idx="4">
                  <c:v>60.3</c:v>
                </c:pt>
                <c:pt idx="5">
                  <c:v>61.4</c:v>
                </c:pt>
                <c:pt idx="6">
                  <c:v>62.6</c:v>
                </c:pt>
                <c:pt idx="7">
                  <c:v>63.2</c:v>
                </c:pt>
                <c:pt idx="8">
                  <c:v>64.2</c:v>
                </c:pt>
                <c:pt idx="9">
                  <c:v>65.900000000000006</c:v>
                </c:pt>
                <c:pt idx="10">
                  <c:v>66.2</c:v>
                </c:pt>
                <c:pt idx="11">
                  <c:v>66.599999999999994</c:v>
                </c:pt>
                <c:pt idx="12">
                  <c:v>67.099999999999994</c:v>
                </c:pt>
                <c:pt idx="13">
                  <c:v>67.599999999999994</c:v>
                </c:pt>
                <c:pt idx="14">
                  <c:v>67.900000000000006</c:v>
                </c:pt>
                <c:pt idx="15">
                  <c:v>68.7</c:v>
                </c:pt>
                <c:pt idx="16">
                  <c:v>68.8</c:v>
                </c:pt>
                <c:pt idx="17">
                  <c:v>69.2</c:v>
                </c:pt>
                <c:pt idx="18">
                  <c:v>71.2</c:v>
                </c:pt>
                <c:pt idx="19">
                  <c:v>71.599999999999994</c:v>
                </c:pt>
                <c:pt idx="20">
                  <c:v>71.8</c:v>
                </c:pt>
                <c:pt idx="21">
                  <c:v>72.900000000000006</c:v>
                </c:pt>
                <c:pt idx="22">
                  <c:v>74</c:v>
                </c:pt>
                <c:pt idx="23">
                  <c:v>74.900000000000006</c:v>
                </c:pt>
                <c:pt idx="24">
                  <c:v>75.099999999999994</c:v>
                </c:pt>
                <c:pt idx="25">
                  <c:v>75.2</c:v>
                </c:pt>
                <c:pt idx="26">
                  <c:v>75.2</c:v>
                </c:pt>
                <c:pt idx="27">
                  <c:v>76.099999999999994</c:v>
                </c:pt>
                <c:pt idx="28">
                  <c:v>79.3</c:v>
                </c:pt>
                <c:pt idx="29">
                  <c:v>80.7</c:v>
                </c:pt>
                <c:pt idx="30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A2-4849-A1E3-BA78B0638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417240"/>
        <c:axId val="1119422816"/>
      </c:barChart>
      <c:catAx>
        <c:axId val="1119417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22816"/>
        <c:crosses val="autoZero"/>
        <c:auto val="1"/>
        <c:lblAlgn val="ctr"/>
        <c:lblOffset val="100"/>
        <c:noMultiLvlLbl val="0"/>
      </c:catAx>
      <c:valAx>
        <c:axId val="111942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17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2"/>
              <c:spPr/>
              <c:txPr>
                <a:bodyPr/>
                <a:lstStyle/>
                <a:p>
                  <a:pPr>
                    <a:defRPr sz="1600" b="1"/>
                  </a:pPr>
                  <a:endParaRPr lang="nb-NO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A8C0-4B7F-9766-7FC3928A4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'5972'!$B$4:$D$4</c:f>
              <c:strCache>
                <c:ptCount val="3"/>
                <c:pt idx="0">
                  <c:v>Menn</c:v>
                </c:pt>
                <c:pt idx="1">
                  <c:v>Kvinner</c:v>
                </c:pt>
                <c:pt idx="2">
                  <c:v>Upersonleg brukar</c:v>
                </c:pt>
              </c:strCache>
            </c:strRef>
          </c:cat>
          <c:val>
            <c:numRef>
              <c:f>'5972'!$B$21:$D$21</c:f>
              <c:numCache>
                <c:formatCode>_ * #,##0_ ;_ * \-#,##0_ ;_ * "-"??_ ;_ @_ </c:formatCode>
                <c:ptCount val="3"/>
                <c:pt idx="0">
                  <c:v>33553</c:v>
                </c:pt>
                <c:pt idx="1">
                  <c:v>6076</c:v>
                </c:pt>
                <c:pt idx="2">
                  <c:v>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0-4B7F-9766-7FC3928A4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Kvinners</a:t>
            </a:r>
            <a:r>
              <a:rPr lang="en-US" baseline="0" dirty="0"/>
              <a:t> </a:t>
            </a:r>
            <a:r>
              <a:rPr lang="en-US" baseline="0" dirty="0" err="1"/>
              <a:t>andel</a:t>
            </a:r>
            <a:r>
              <a:rPr lang="en-US" baseline="0" dirty="0"/>
              <a:t> av </a:t>
            </a:r>
            <a:r>
              <a:rPr lang="en-US" baseline="0" dirty="0" err="1"/>
              <a:t>n</a:t>
            </a:r>
            <a:r>
              <a:rPr lang="en-US" dirty="0" err="1"/>
              <a:t>æringsinntekt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jordbruket</a:t>
            </a:r>
            <a:endParaRPr lang="en-US" dirty="0"/>
          </a:p>
          <a:p>
            <a:pPr>
              <a:defRPr/>
            </a:pPr>
            <a:r>
              <a:rPr lang="en-US" dirty="0"/>
              <a:t> per </a:t>
            </a:r>
            <a:r>
              <a:rPr lang="en-US" dirty="0" err="1"/>
              <a:t>bruker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13812875384441978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'[Inntektsregnskap.xlsx]Ark3'!$D$6</c:f>
              <c:strCache>
                <c:ptCount val="1"/>
                <c:pt idx="0">
                  <c:v>Kvinners andel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'[Inntektsregnskap.xlsx]Ark3'!$A$7:$A$19</c:f>
              <c:numCache>
                <c:formatCode>General</c:formatCode>
                <c:ptCount val="13"/>
                <c:pt idx="0">
                  <c:v>2002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'[Inntektsregnskap.xlsx]Ark3'!$D$7:$D$19</c:f>
              <c:numCache>
                <c:formatCode>0%</c:formatCode>
                <c:ptCount val="13"/>
                <c:pt idx="0">
                  <c:v>0.56825657894736847</c:v>
                </c:pt>
                <c:pt idx="1">
                  <c:v>0.59156118143459913</c:v>
                </c:pt>
                <c:pt idx="2">
                  <c:v>0.5544174135723432</c:v>
                </c:pt>
                <c:pt idx="3">
                  <c:v>0.59402744148506859</c:v>
                </c:pt>
                <c:pt idx="4">
                  <c:v>0.59141274238227148</c:v>
                </c:pt>
                <c:pt idx="5">
                  <c:v>0.5937300063979527</c:v>
                </c:pt>
                <c:pt idx="6">
                  <c:v>0.61207494795281059</c:v>
                </c:pt>
                <c:pt idx="7">
                  <c:v>0.58662613981762923</c:v>
                </c:pt>
                <c:pt idx="8">
                  <c:v>0.60073484384568276</c:v>
                </c:pt>
                <c:pt idx="9">
                  <c:v>0.60697674418604652</c:v>
                </c:pt>
                <c:pt idx="10">
                  <c:v>0.60708166761850368</c:v>
                </c:pt>
                <c:pt idx="11">
                  <c:v>0.60708166761850368</c:v>
                </c:pt>
                <c:pt idx="12">
                  <c:v>0.59284664380205776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40-417D-B222-E734DB3D8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643968"/>
        <c:axId val="38539264"/>
      </c:lineChart>
      <c:catAx>
        <c:axId val="386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539264"/>
        <c:crosses val="autoZero"/>
        <c:auto val="1"/>
        <c:lblAlgn val="ctr"/>
        <c:lblOffset val="100"/>
        <c:noMultiLvlLbl val="0"/>
      </c:catAx>
      <c:valAx>
        <c:axId val="38539264"/>
        <c:scaling>
          <c:orientation val="minMax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8643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Tilskudd til kvinner</c:v>
          </c:tx>
          <c:marker>
            <c:symbol val="none"/>
          </c:marker>
          <c:cat>
            <c:numRef>
              <c:f>'Ark1'!$A$2:$A$18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'Ark1'!$D$2:$D$18</c:f>
              <c:numCache>
                <c:formatCode>_ * #,##0_ ;_ * \-#,##0_ ;_ * "-"??_ ;_ @_ </c:formatCode>
                <c:ptCount val="17"/>
                <c:pt idx="0">
                  <c:v>1752.5751729643428</c:v>
                </c:pt>
                <c:pt idx="1">
                  <c:v>1730.0988136775993</c:v>
                </c:pt>
                <c:pt idx="2">
                  <c:v>1635.0142229032044</c:v>
                </c:pt>
                <c:pt idx="3">
                  <c:v>1510.5508275911061</c:v>
                </c:pt>
                <c:pt idx="4">
                  <c:v>1455.644521882494</c:v>
                </c:pt>
                <c:pt idx="5">
                  <c:v>1384.6763808542673</c:v>
                </c:pt>
                <c:pt idx="6">
                  <c:v>1469.6556994444099</c:v>
                </c:pt>
                <c:pt idx="7">
                  <c:v>1600.4164980080529</c:v>
                </c:pt>
                <c:pt idx="8">
                  <c:v>1694.8910330786575</c:v>
                </c:pt>
                <c:pt idx="9">
                  <c:v>1761.241243393353</c:v>
                </c:pt>
                <c:pt idx="10">
                  <c:v>1859.5032445277157</c:v>
                </c:pt>
                <c:pt idx="11">
                  <c:v>1914.6455762826336</c:v>
                </c:pt>
                <c:pt idx="12">
                  <c:v>1999.4886651064937</c:v>
                </c:pt>
                <c:pt idx="13">
                  <c:v>2101.1691224504607</c:v>
                </c:pt>
                <c:pt idx="14">
                  <c:v>2178.7746558310828</c:v>
                </c:pt>
                <c:pt idx="15">
                  <c:v>2193.0086755349912</c:v>
                </c:pt>
                <c:pt idx="16">
                  <c:v>2240.2180735837437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D7-43BC-B74B-BCAF5241FC9B}"/>
            </c:ext>
          </c:extLst>
        </c:ser>
        <c:ser>
          <c:idx val="0"/>
          <c:order val="1"/>
          <c:tx>
            <c:v>Tilskudd til menn</c:v>
          </c:tx>
          <c:marker>
            <c:symbol val="none"/>
          </c:marker>
          <c:cat>
            <c:numRef>
              <c:f>'Ark1'!$A$2:$A$18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'Ark1'!$E$2:$E$18</c:f>
              <c:numCache>
                <c:formatCode>_(* #,##0_);_(* \(#,##0\);_(* "-"??_);_(@_)</c:formatCode>
                <c:ptCount val="17"/>
                <c:pt idx="0">
                  <c:v>11126.424827035657</c:v>
                </c:pt>
                <c:pt idx="1">
                  <c:v>10690.9011863224</c:v>
                </c:pt>
                <c:pt idx="2">
                  <c:v>10851.985777096796</c:v>
                </c:pt>
                <c:pt idx="3">
                  <c:v>10096.449172408895</c:v>
                </c:pt>
                <c:pt idx="4">
                  <c:v>9582.3554781175062</c:v>
                </c:pt>
                <c:pt idx="5">
                  <c:v>9008.3236191457327</c:v>
                </c:pt>
                <c:pt idx="6">
                  <c:v>9377.3443005555891</c:v>
                </c:pt>
                <c:pt idx="7">
                  <c:v>9868.5835019919468</c:v>
                </c:pt>
                <c:pt idx="8">
                  <c:v>10262.008966921341</c:v>
                </c:pt>
                <c:pt idx="9">
                  <c:v>10654.758756606647</c:v>
                </c:pt>
                <c:pt idx="10">
                  <c:v>11068.696755472285</c:v>
                </c:pt>
                <c:pt idx="11">
                  <c:v>11422.954423717367</c:v>
                </c:pt>
                <c:pt idx="12">
                  <c:v>11729.511334893507</c:v>
                </c:pt>
                <c:pt idx="13">
                  <c:v>12109.830877549539</c:v>
                </c:pt>
                <c:pt idx="14">
                  <c:v>12236.672344168917</c:v>
                </c:pt>
                <c:pt idx="15">
                  <c:v>12112.991324465009</c:v>
                </c:pt>
                <c:pt idx="16">
                  <c:v>12149.158926416258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D7-43BC-B74B-BCAF5241F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74720"/>
        <c:axId val="38584704"/>
      </c:lineChart>
      <c:catAx>
        <c:axId val="385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584704"/>
        <c:crosses val="autoZero"/>
        <c:auto val="1"/>
        <c:lblAlgn val="ctr"/>
        <c:lblOffset val="100"/>
        <c:noMultiLvlLbl val="0"/>
      </c:catAx>
      <c:valAx>
        <c:axId val="38584704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crossAx val="385747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2A-4448-B8AB-E73A0DDAC9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2A-4448-B8AB-E73A0DDAC9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2A-4448-B8AB-E73A0DDAC9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2A-4448-B8AB-E73A0DDAC9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2A-4448-B8AB-E73A0DDAC9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52A-4448-B8AB-E73A0DDAC9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52A-4448-B8AB-E73A0DDAC9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[BNPB.xlsx]BNPB!$F$8:$F$14</c:f>
              <c:strCache>
                <c:ptCount val="7"/>
                <c:pt idx="0">
                  <c:v>Primærnæringer</c:v>
                </c:pt>
                <c:pt idx="1">
                  <c:v>Industri, bergverk olje</c:v>
                </c:pt>
                <c:pt idx="2">
                  <c:v>Infrastruktur</c:v>
                </c:pt>
                <c:pt idx="3">
                  <c:v>Bank og finans etc</c:v>
                </c:pt>
                <c:pt idx="4">
                  <c:v>Varer og tjenester</c:v>
                </c:pt>
                <c:pt idx="5">
                  <c:v>Off tjenester</c:v>
                </c:pt>
                <c:pt idx="6">
                  <c:v>Eiendom, erc</c:v>
                </c:pt>
              </c:strCache>
            </c:strRef>
          </c:cat>
          <c:val>
            <c:numRef>
              <c:f>[BNPB.xlsx]BNPB!$G$8:$G$14</c:f>
              <c:numCache>
                <c:formatCode>_-* #\ ##0_-;\-* #\ ##0_-;_-* "-"??_-;_-@_-</c:formatCode>
                <c:ptCount val="7"/>
                <c:pt idx="0">
                  <c:v>63738</c:v>
                </c:pt>
                <c:pt idx="1">
                  <c:v>686489</c:v>
                </c:pt>
                <c:pt idx="2">
                  <c:v>357517</c:v>
                </c:pt>
                <c:pt idx="3">
                  <c:v>237419</c:v>
                </c:pt>
                <c:pt idx="4">
                  <c:v>285518</c:v>
                </c:pt>
                <c:pt idx="5">
                  <c:v>872194</c:v>
                </c:pt>
                <c:pt idx="6">
                  <c:v>426379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2A-4448-B8AB-E73A0DDAC98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0.15168</cdr:x>
      <cdr:y>0.24182</cdr:y>
    </cdr:from>
    <cdr:to>
      <cdr:x>0.23555</cdr:x>
      <cdr:y>0.45296</cdr:y>
    </cdr:to>
    <cdr:pic>
      <cdr:nvPicPr>
        <cdr:cNvPr id="2" name="Bilde 1">
          <a:extLst xmlns:a="http://schemas.openxmlformats.org/drawingml/2006/main">
            <a:ext uri="{FF2B5EF4-FFF2-40B4-BE49-F238E27FC236}">
              <a16:creationId xmlns:a16="http://schemas.microsoft.com/office/drawing/2014/main" id="{249A53BB-B6D9-4540-9527-BB5543FB11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6609" y="1079104"/>
          <a:ext cx="468154" cy="9422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0.78695</cdr:x>
      <cdr:y>0.19364</cdr:y>
    </cdr:from>
    <cdr:to>
      <cdr:x>0.86702</cdr:x>
      <cdr:y>0.47966</cdr:y>
    </cdr:to>
    <cdr:pic>
      <cdr:nvPicPr>
        <cdr:cNvPr id="3" name="Bilde 2">
          <a:extLst xmlns:a="http://schemas.openxmlformats.org/drawingml/2006/main">
            <a:ext uri="{FF2B5EF4-FFF2-40B4-BE49-F238E27FC236}">
              <a16:creationId xmlns:a16="http://schemas.microsoft.com/office/drawing/2014/main" id="{AC78FACB-4237-4FA1-85D4-BC2CF2F872D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392488" y="864096"/>
          <a:ext cx="446924" cy="127635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21AAB-F907-4863-8370-2E1A9EC29809}" type="datetimeFigureOut">
              <a:rPr lang="nb-NO" smtClean="0"/>
              <a:t>14.11.2018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F1797-A60F-4DD0-8C1B-D813FE961A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78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Flere menn enn kvinner mener Samvirkene</a:t>
            </a:r>
            <a:r>
              <a:rPr lang="nb-NO" baseline="0" dirty="0"/>
              <a:t> gjør en godt jobb for bonden.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3612-495F-4B5D-B1E0-BE51DDF9C44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7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Hellas drar folk tilbake til landsbygda for å dyrke</a:t>
            </a:r>
            <a:r>
              <a:rPr lang="nb-NO" baseline="0" dirty="0"/>
              <a:t> jorda – de har ikke penger til mat og må dyrke maten sin selv.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719EB-CCC0-4E97-8102-3FA2464B4ED3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12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SSB tabell: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09170: Produksjon og inntekt, etter næring 1970 - 2017</a:t>
            </a:r>
            <a:r>
              <a:rPr lang="nb-NO" dirty="0">
                <a:effectLst/>
              </a:rPr>
              <a:t> , bruttoprodukt i basisverdi for 2017 fordelt </a:t>
            </a:r>
            <a:r>
              <a:rPr lang="nb-NO">
                <a:effectLst/>
              </a:rPr>
              <a:t>på næring.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F1797-A60F-4DD0-8C1B-D813FE961A3F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15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9BC003-56AF-4761-B4B2-9AAECC3C3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Kvinners tid er mindre verdt enn menns tid</a:t>
            </a:r>
          </a:p>
        </p:txBody>
      </p:sp>
    </p:spTree>
    <p:extLst>
      <p:ext uri="{BB962C8B-B14F-4D97-AF65-F5344CB8AC3E}">
        <p14:creationId xmlns:p14="http://schemas.microsoft.com/office/powerpoint/2010/main" val="312308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Bilde 3" descr="Et bilde som inneholder kart, tekst&#10;&#10;Beskrivelse som er generert med svært høy visshet">
            <a:extLst>
              <a:ext uri="{FF2B5EF4-FFF2-40B4-BE49-F238E27FC236}">
                <a16:creationId xmlns:a16="http://schemas.microsoft.com/office/drawing/2014/main" id="{B8FE0056-780F-42E3-8635-8842FD60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084" y="1066377"/>
            <a:ext cx="586598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7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597AFA7-2F01-4E5E-A173-C788CCAA2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309" y="2420634"/>
            <a:ext cx="9941259" cy="20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714AEBB-55B9-4202-B70A-A6C8B6AB7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757" y="1762125"/>
            <a:ext cx="7478946" cy="30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6C6E0E-D655-4DBC-82D4-0D8D8AF5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Valgkampen 2009 – men hva skjedde?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0EA44D8-620E-4EF4-9294-8276A167A521}"/>
              </a:ext>
            </a:extLst>
          </p:cNvPr>
          <p:cNvSpPr/>
          <p:nvPr/>
        </p:nvSpPr>
        <p:spPr>
          <a:xfrm>
            <a:off x="1057275" y="1552576"/>
            <a:ext cx="77438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222222"/>
                </a:solidFill>
                <a:latin typeface="Roboto"/>
              </a:rPr>
              <a:t>Fellesforbundet drøfter nå krav og innspill foran lønnsoppgjøret til våren. </a:t>
            </a:r>
            <a:r>
              <a:rPr lang="nb-NO" sz="2000" dirty="0">
                <a:solidFill>
                  <a:schemeClr val="accent2"/>
                </a:solidFill>
                <a:latin typeface="Roboto"/>
              </a:rPr>
              <a:t>I valgkampen lovet både SV-leder Kristin Halvorsen og Sp-leder Liv Signe Navarsete at likelønn skulle være en hovedsak i neste periode.</a:t>
            </a:r>
            <a:r>
              <a:rPr lang="nb-NO" dirty="0">
                <a:solidFill>
                  <a:srgbClr val="222222"/>
                </a:solidFill>
                <a:latin typeface="Roboto"/>
              </a:rPr>
              <a:t> Vårens hovedoppgjør må bli starten på en prosess, mente de. LO vil bidra, men LO-leder Roar Flåthen har understreker at LO vil sikre både likelønn og lavlønn.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623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10BAA83-E7A8-4913-9D8B-D9382A8E7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76400"/>
            <a:ext cx="8596312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002892C-CC31-478F-A0E5-4806528E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80" y="742948"/>
            <a:ext cx="7243257" cy="159067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A289CE3-6720-4303-BECE-F5BBCAD8C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795587"/>
            <a:ext cx="7086600" cy="159067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0032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1F95C96-2335-42B4-9A39-C726BE2A5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66712"/>
            <a:ext cx="6943725" cy="18764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B89D179-37C2-46F0-9166-452B0D08A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2500312"/>
            <a:ext cx="7429500" cy="290036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164256E-B39C-48C1-B4DD-21EE12D0CDF5}"/>
              </a:ext>
            </a:extLst>
          </p:cNvPr>
          <p:cNvSpPr/>
          <p:nvPr/>
        </p:nvSpPr>
        <p:spPr>
          <a:xfrm>
            <a:off x="5526505" y="2871537"/>
            <a:ext cx="2951748" cy="842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168C6B-A167-4A34-8553-3E229D06A77A}"/>
              </a:ext>
            </a:extLst>
          </p:cNvPr>
          <p:cNvSpPr/>
          <p:nvPr/>
        </p:nvSpPr>
        <p:spPr>
          <a:xfrm>
            <a:off x="4756484" y="3524250"/>
            <a:ext cx="3721769" cy="1168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61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88700B-2C1A-4B3A-A948-3184DEF4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Frontfagsmodelle</a:t>
            </a:r>
            <a:r>
              <a:rPr lang="nb-NO" dirty="0"/>
              <a:t> til hinder for likelønn?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F01A02-F9A8-4C58-A350-FDEC6EB31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961" y="2420540"/>
            <a:ext cx="7571208" cy="2856310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B4C18C2B-E3DF-480D-ACA4-6CF9484F2F92}"/>
              </a:ext>
            </a:extLst>
          </p:cNvPr>
          <p:cNvCxnSpPr/>
          <p:nvPr/>
        </p:nvCxnSpPr>
        <p:spPr>
          <a:xfrm>
            <a:off x="4243137" y="4259179"/>
            <a:ext cx="13555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0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Færre kvinner enn menn eier jord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 descr="L:\Administrasjon\Logo\AgriAnaly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672" y="6021289"/>
            <a:ext cx="1255031" cy="6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>
            <a:graphicFrameLocks/>
          </p:cNvGraphicFramePr>
          <p:nvPr>
            <p:extLst/>
          </p:nvPr>
        </p:nvGraphicFramePr>
        <p:xfrm>
          <a:off x="3431704" y="2060849"/>
          <a:ext cx="5581650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8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32AFB3-2CD3-46F1-81C2-941A333C1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69167"/>
              </p:ext>
            </p:extLst>
          </p:nvPr>
        </p:nvGraphicFramePr>
        <p:xfrm>
          <a:off x="1466849" y="1340642"/>
          <a:ext cx="6891087" cy="4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15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2F2007D-46AE-4298-A4F3-587F1822B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344" y="395758"/>
            <a:ext cx="6630531" cy="6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6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AED792-1F85-4B60-833F-F0AA74E0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7676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Kvinner får mindre andel av jordbruksavtalemidlene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D8F0B4-9CEE-4200-8AE8-B25CCC395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052454"/>
              </p:ext>
            </p:extLst>
          </p:nvPr>
        </p:nvGraphicFramePr>
        <p:xfrm>
          <a:off x="1352804" y="1484784"/>
          <a:ext cx="6407621" cy="465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e 5">
            <a:extLst>
              <a:ext uri="{FF2B5EF4-FFF2-40B4-BE49-F238E27FC236}">
                <a16:creationId xmlns:a16="http://schemas.microsoft.com/office/drawing/2014/main" id="{02324223-01BC-4BF1-B6D8-51D4E607B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791" y="4044317"/>
            <a:ext cx="747268" cy="97646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D9DF7B1-E823-4623-AE9B-42024C5A9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517" y="1209676"/>
            <a:ext cx="822126" cy="8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0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8" y="404665"/>
            <a:ext cx="84609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893475"/>
            <a:ext cx="1383674" cy="769669"/>
          </a:xfrm>
          <a:prstGeom prst="rect">
            <a:avLst/>
          </a:prstGeom>
        </p:spPr>
      </p:pic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660876" y="2757409"/>
            <a:ext cx="5927040" cy="2977643"/>
          </a:xfrm>
        </p:spPr>
        <p:txBody>
          <a:bodyPr>
            <a:normAutofit/>
          </a:bodyPr>
          <a:lstStyle/>
          <a:p>
            <a:r>
              <a:rPr lang="nb-NO" sz="2800" b="1" dirty="0">
                <a:solidFill>
                  <a:schemeClr val="accent2"/>
                </a:solidFill>
              </a:rPr>
              <a:t>Finanskrisen rammet menn – finans, forsikring, eiendom, byggebransjen og industri</a:t>
            </a:r>
          </a:p>
          <a:p>
            <a:pPr marL="0" indent="0">
              <a:buNone/>
            </a:pPr>
            <a:endParaRPr lang="nb-NO" sz="2800" b="1" dirty="0">
              <a:solidFill>
                <a:schemeClr val="accent2"/>
              </a:solidFill>
            </a:endParaRPr>
          </a:p>
          <a:p>
            <a:r>
              <a:rPr lang="nb-NO" sz="2800" b="1" dirty="0">
                <a:solidFill>
                  <a:schemeClr val="accent2"/>
                </a:solidFill>
              </a:rPr>
              <a:t>Gjeldskrisen rammer kvinner – serviceyrker og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133553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50CC0B-4C7E-4CD1-886B-D772F805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2E46E8-4C3F-464B-AD71-5172D6EF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14675"/>
            <a:ext cx="8512002" cy="2926687"/>
          </a:xfrm>
        </p:spPr>
        <p:txBody>
          <a:bodyPr/>
          <a:lstStyle/>
          <a:p>
            <a:r>
              <a:rPr lang="nb-NO" sz="2800" dirty="0">
                <a:solidFill>
                  <a:schemeClr val="accent2"/>
                </a:solidFill>
              </a:rPr>
              <a:t>Kvinner tjener mindre enn menn</a:t>
            </a:r>
          </a:p>
          <a:p>
            <a:r>
              <a:rPr lang="nb-NO" sz="2800" dirty="0">
                <a:solidFill>
                  <a:schemeClr val="accent2"/>
                </a:solidFill>
              </a:rPr>
              <a:t>80 prosent av alle eneforsørgere er kvinner</a:t>
            </a:r>
          </a:p>
          <a:p>
            <a:r>
              <a:rPr lang="nb-NO" sz="2800" dirty="0">
                <a:solidFill>
                  <a:schemeClr val="accent2"/>
                </a:solidFill>
              </a:rPr>
              <a:t>25 prosent av barna bor sammen med bare en av sine biologiske foreldre eller adoptivforeldre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B3CA90-54EA-462F-B344-82F367F8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0" y="276225"/>
            <a:ext cx="91344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43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2F8FB4-2AB7-43FE-9615-297114C4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er flere kvinner enn  menn blant de med lavest inntekt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D39FA99-4BFC-4906-88A2-29F163F694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0" y="2076450"/>
            <a:ext cx="7038181" cy="383936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1AB9A76-032A-4123-B8B2-5E0232A80409}"/>
              </a:ext>
            </a:extLst>
          </p:cNvPr>
          <p:cNvSpPr/>
          <p:nvPr/>
        </p:nvSpPr>
        <p:spPr>
          <a:xfrm>
            <a:off x="3895724" y="2895600"/>
            <a:ext cx="1831307" cy="714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078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871871-7C9A-42EC-9D83-13A71DDE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er flere kvinner enn menn blant landets minstepensjonister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5C9FE34-728A-4192-AAD5-CA9A678CF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689" y="2305049"/>
            <a:ext cx="7657182" cy="34194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C189036-0FEF-46CE-B808-CD5ACDB0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7" y="1930400"/>
            <a:ext cx="1419225" cy="98107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9CEBC9C-64FE-4C31-8BAC-AF7485D456BC}"/>
              </a:ext>
            </a:extLst>
          </p:cNvPr>
          <p:cNvSpPr/>
          <p:nvPr/>
        </p:nvSpPr>
        <p:spPr>
          <a:xfrm>
            <a:off x="2933700" y="3048000"/>
            <a:ext cx="2041968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51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17E279-003C-44AE-AEC9-77000392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Nød lærer IKKE naken kvinne å spinne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7AD9958-125B-4F31-AB91-75A8B22FD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85134" y="998921"/>
            <a:ext cx="4837569" cy="57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33DA6-77FA-4DF2-AA34-0F2A2154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21840" cy="639097"/>
          </a:xfrm>
        </p:spPr>
        <p:txBody>
          <a:bodyPr>
            <a:normAutofit/>
          </a:bodyPr>
          <a:lstStyle/>
          <a:p>
            <a:r>
              <a:rPr lang="nb-NO" sz="2800" dirty="0"/>
              <a:t>Brutto nasjonalprodukt – hvem skaper verdier?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E35AC06-4D55-49C2-B56F-58AF97A616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77334" y="1435510"/>
          <a:ext cx="8987247" cy="494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624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640E291-0C71-406D-89B2-23D5DD57E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561975"/>
            <a:ext cx="7134434" cy="543176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63459EF-472C-4992-9ED6-8ADB08818523}"/>
              </a:ext>
            </a:extLst>
          </p:cNvPr>
          <p:cNvSpPr txBox="1"/>
          <p:nvPr/>
        </p:nvSpPr>
        <p:spPr>
          <a:xfrm>
            <a:off x="2791327" y="5374104"/>
            <a:ext cx="954506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64371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0DAF8575-DDD0-43E3-95E0-CF812F06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CA1792-C598-45A3-82EC-60F305DCB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4F3208-0F93-4217-AB03-C74E56572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F862CE08-0EF8-4D30-9F34-5CEF2E35C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F707B85-7DC9-4931-8C39-C2802F1F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9409EB7-9549-43B7-9597-771D971C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95D6453-5D14-445F-B965-BA2F9177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62F0BDF-F752-4F9D-826C-376BA43AF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019CD532-CC2D-41A0-B2E5-1A177CC06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51829B1-B54D-428F-B99F-234847A0C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8483DED-5995-47C7-9E6E-3340224B3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Bilde 3">
            <a:extLst>
              <a:ext uri="{FF2B5EF4-FFF2-40B4-BE49-F238E27FC236}">
                <a16:creationId xmlns:a16="http://schemas.microsoft.com/office/drawing/2014/main" id="{2D420B16-8872-4A7C-BA80-7AD99EE1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602" y="619133"/>
            <a:ext cx="5175114" cy="55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0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9BC003-56AF-4761-B4B2-9AAECC3C3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464" y="5163312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nb-NO" sz="4800" dirty="0"/>
              <a:t>Kvinners andel av menns lønn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79CFAF-4E22-4791-9175-6363C6EF9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911420"/>
              </p:ext>
            </p:extLst>
          </p:nvPr>
        </p:nvGraphicFramePr>
        <p:xfrm>
          <a:off x="985968" y="934221"/>
          <a:ext cx="8288033" cy="390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38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1B881F-1831-4C38-BBEA-2D012BE5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6589"/>
            <a:ext cx="8596668" cy="4419599"/>
          </a:xfrm>
        </p:spPr>
        <p:txBody>
          <a:bodyPr>
            <a:normAutofit/>
          </a:bodyPr>
          <a:lstStyle/>
          <a:p>
            <a:pPr algn="ctr"/>
            <a: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Omregnet i tid betyr det at </a:t>
            </a:r>
            <a:b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menn får betalt for </a:t>
            </a:r>
            <a:b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hele arbeidsdagen </a:t>
            </a:r>
            <a:b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 8-16 </a:t>
            </a:r>
            <a:b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mens kvinner </a:t>
            </a:r>
            <a:b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jobber gratis etter </a:t>
            </a:r>
            <a:r>
              <a:rPr lang="nb-NO" sz="400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</a:t>
            </a:r>
            <a: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15</a:t>
            </a:r>
            <a:br>
              <a:rPr lang="nb-NO" sz="4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nb-NO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EFFFEA-179F-4BF3-B46D-9286A14A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225"/>
          </a:xfrm>
        </p:spPr>
        <p:txBody>
          <a:bodyPr>
            <a:normAutofit fontScale="90000"/>
          </a:bodyPr>
          <a:lstStyle/>
          <a:p>
            <a:r>
              <a:rPr lang="nb-NO" dirty="0"/>
              <a:t>Kvinners sysselsettingsandel i Norge og i EU </a:t>
            </a:r>
          </a:p>
        </p:txBody>
      </p:sp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02D83376-5B02-40D5-A93A-E18083EE0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093742"/>
              </p:ext>
            </p:extLst>
          </p:nvPr>
        </p:nvGraphicFramePr>
        <p:xfrm>
          <a:off x="677863" y="1447800"/>
          <a:ext cx="8596312" cy="459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66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439251E-F09D-4535-92F7-A22177AB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71" y="1472512"/>
            <a:ext cx="8327219" cy="4691391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E252686-3F6E-4B2B-9F04-9674F385E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79" y="12700"/>
            <a:ext cx="4299666" cy="12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4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38EF16-77A3-4D65-ADF7-D744DAB2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E093B09-F5AD-4EEC-971F-7BD2CD338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76250"/>
            <a:ext cx="7598925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F046EF-C774-41FC-8635-E525D3DE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Likelønnskommisjonen </a:t>
            </a:r>
            <a:br>
              <a:rPr lang="nb-NO" dirty="0"/>
            </a:br>
            <a:r>
              <a:rPr lang="nb-NO" dirty="0"/>
              <a:t>ledet av Anne Enger foreslo følgende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142A23-876F-4EA0-B219-24BF3C5B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42674"/>
            <a:ext cx="8596668" cy="3498688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accent2"/>
                </a:solidFill>
              </a:rPr>
              <a:t>Tredelt foreldrepermisjon</a:t>
            </a:r>
          </a:p>
          <a:p>
            <a:r>
              <a:rPr lang="nb-NO" sz="3600" dirty="0">
                <a:solidFill>
                  <a:schemeClr val="accent2"/>
                </a:solidFill>
              </a:rPr>
              <a:t>Full barnehagedekning</a:t>
            </a:r>
          </a:p>
          <a:p>
            <a:r>
              <a:rPr lang="nb-NO" sz="3600" dirty="0">
                <a:solidFill>
                  <a:schemeClr val="accent2"/>
                </a:solidFill>
              </a:rPr>
              <a:t>Likelønnsløft i offentlig sektor</a:t>
            </a:r>
          </a:p>
          <a:p>
            <a:r>
              <a:rPr lang="nb-NO" sz="3600" dirty="0">
                <a:solidFill>
                  <a:schemeClr val="accent2"/>
                </a:solidFill>
              </a:rPr>
              <a:t>Rekruttering av kvinner til lederstillinger</a:t>
            </a:r>
          </a:p>
        </p:txBody>
      </p:sp>
    </p:spTree>
    <p:extLst>
      <p:ext uri="{BB962C8B-B14F-4D97-AF65-F5344CB8AC3E}">
        <p14:creationId xmlns:p14="http://schemas.microsoft.com/office/powerpoint/2010/main" val="196424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416FA1-2CFA-445F-8ED8-8116A98A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D4418F-B7DD-426B-8214-214F90DE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9FAFB45-5731-4B21-859F-C7FB4B62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514350"/>
            <a:ext cx="8633247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006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288</Words>
  <Application>Microsoft Office PowerPoint</Application>
  <PresentationFormat>Widescreen</PresentationFormat>
  <Paragraphs>35</Paragraphs>
  <Slides>28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4" baseType="lpstr">
      <vt:lpstr>Arial</vt:lpstr>
      <vt:lpstr>Calibri</vt:lpstr>
      <vt:lpstr>Roboto</vt:lpstr>
      <vt:lpstr>Trebuchet MS</vt:lpstr>
      <vt:lpstr>Wingdings 3</vt:lpstr>
      <vt:lpstr>Fasett</vt:lpstr>
      <vt:lpstr>Kvinners tid er mindre verdt enn menns tid</vt:lpstr>
      <vt:lpstr>PowerPoint-presentasjon</vt:lpstr>
      <vt:lpstr>Kvinners andel av menns lønn</vt:lpstr>
      <vt:lpstr>Omregnet i tid betyr det at  menn får betalt for  hele arbeidsdagen  fra 8-16  mens kvinner  jobber gratis etter kl 15 </vt:lpstr>
      <vt:lpstr>Kvinners sysselsettingsandel i Norge og i EU </vt:lpstr>
      <vt:lpstr>PowerPoint-presentasjon</vt:lpstr>
      <vt:lpstr>PowerPoint-presentasjon</vt:lpstr>
      <vt:lpstr>Likelønnskommisjonen  ledet av Anne Enger foreslo følgende</vt:lpstr>
      <vt:lpstr>PowerPoint-presentasjon</vt:lpstr>
      <vt:lpstr>PowerPoint-presentasjon</vt:lpstr>
      <vt:lpstr>PowerPoint-presentasjon</vt:lpstr>
      <vt:lpstr>PowerPoint-presentasjon</vt:lpstr>
      <vt:lpstr>Valgkampen 2009 – men hva skjedde?</vt:lpstr>
      <vt:lpstr>PowerPoint-presentasjon</vt:lpstr>
      <vt:lpstr>PowerPoint-presentasjon</vt:lpstr>
      <vt:lpstr>PowerPoint-presentasjon</vt:lpstr>
      <vt:lpstr>Frontfagsmodelle til hinder for likelønn?</vt:lpstr>
      <vt:lpstr>Færre kvinner enn menn eier jord</vt:lpstr>
      <vt:lpstr>PowerPoint-presentasjon</vt:lpstr>
      <vt:lpstr>Kvinner får mindre andel av jordbruksavtalemidlene </vt:lpstr>
      <vt:lpstr>PowerPoint-presentasjon</vt:lpstr>
      <vt:lpstr>PowerPoint-presentasjon</vt:lpstr>
      <vt:lpstr>Det er flere kvinner enn  menn blant de med lavest inntekt</vt:lpstr>
      <vt:lpstr>Det er flere kvinner enn menn blant landets minstepensjonister</vt:lpstr>
      <vt:lpstr>Nød lærer IKKE naken kvinne å spinne</vt:lpstr>
      <vt:lpstr>Brutto nasjonalprodukt – hvem skaper verdier?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Kvinners tid er mindre verdt enn menns tid</dc:title>
  <dc:creator>Margaret Eide Hillestad</dc:creator>
  <cp:lastModifiedBy>Margaret Eide Hillestad</cp:lastModifiedBy>
  <cp:revision>8</cp:revision>
  <dcterms:created xsi:type="dcterms:W3CDTF">2018-09-20T06:12:34Z</dcterms:created>
  <dcterms:modified xsi:type="dcterms:W3CDTF">2018-11-14T18:38:05Z</dcterms:modified>
</cp:coreProperties>
</file>